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y="5143500" cx="9144000"/>
  <p:notesSz cx="6858000" cy="9144000"/>
  <p:embeddedFontLst>
    <p:embeddedFont>
      <p:font typeface="Hammersmith One"/>
      <p:regular r:id="rId87"/>
    </p:embeddedFont>
    <p:embeddedFont>
      <p:font typeface="Roboto"/>
      <p:regular r:id="rId88"/>
      <p:bold r:id="rId89"/>
      <p:italic r:id="rId90"/>
      <p:boldItalic r:id="rId91"/>
    </p:embeddedFont>
    <p:embeddedFont>
      <p:font typeface="Amatic SC"/>
      <p:regular r:id="rId92"/>
      <p:bold r:id="rId93"/>
    </p:embeddedFont>
    <p:embeddedFont>
      <p:font typeface="Anonymous Pro"/>
      <p:regular r:id="rId94"/>
      <p:bold r:id="rId95"/>
      <p:italic r:id="rId96"/>
      <p:boldItalic r:id="rId97"/>
    </p:embeddedFont>
    <p:embeddedFont>
      <p:font typeface="Source Code Pro"/>
      <p:regular r:id="rId98"/>
      <p:bold r:id="rId99"/>
    </p:embeddedFont>
    <p:embeddedFont>
      <p:font typeface="Pacifico"/>
      <p:regular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8F57E63-D517-4E6D-967B-166B87AF1F59}">
  <a:tblStyle styleId="{28F57E63-D517-4E6D-967B-166B87AF1F5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1D72CDCD-5CFB-47BE-91C9-7CED54AA0016}"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4" Type="http://schemas.openxmlformats.org/officeDocument/2006/relationships/font" Target="fonts/OpenSans-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Pacifico-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AnonymousPro-bold.fntdata"/><Relationship Id="rId94" Type="http://schemas.openxmlformats.org/officeDocument/2006/relationships/font" Target="fonts/AnonymousPro-regular.fntdata"/><Relationship Id="rId97" Type="http://schemas.openxmlformats.org/officeDocument/2006/relationships/font" Target="fonts/AnonymousPro-boldItalic.fntdata"/><Relationship Id="rId96" Type="http://schemas.openxmlformats.org/officeDocument/2006/relationships/font" Target="fonts/AnonymousPro-italic.fntdata"/><Relationship Id="rId11" Type="http://schemas.openxmlformats.org/officeDocument/2006/relationships/slide" Target="slides/slide4.xml"/><Relationship Id="rId99" Type="http://schemas.openxmlformats.org/officeDocument/2006/relationships/font" Target="fonts/SourceCodePro-bold.fntdata"/><Relationship Id="rId10" Type="http://schemas.openxmlformats.org/officeDocument/2006/relationships/slide" Target="slides/slide3.xml"/><Relationship Id="rId98" Type="http://schemas.openxmlformats.org/officeDocument/2006/relationships/font" Target="fonts/SourceCodePr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AmaticSC-bold.fntdata"/><Relationship Id="rId92" Type="http://schemas.openxmlformats.org/officeDocument/2006/relationships/font" Target="fonts/AmaticSC-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Roboto-regular.fntdata"/><Relationship Id="rId87" Type="http://schemas.openxmlformats.org/officeDocument/2006/relationships/font" Target="fonts/HammersmithOne-regular.fntdata"/><Relationship Id="rId89" Type="http://schemas.openxmlformats.org/officeDocument/2006/relationships/font" Target="fonts/Roboto-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3" name="Shape 7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3" name="Shape 7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1" name="Shape 7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7" name="Shape 807"/>
        <p:cNvGrpSpPr/>
        <p:nvPr/>
      </p:nvGrpSpPr>
      <p:grpSpPr>
        <a:xfrm>
          <a:off x="0" y="0"/>
          <a:ext cx="0" cy="0"/>
          <a:chOff x="0" y="0"/>
          <a:chExt cx="0" cy="0"/>
        </a:xfrm>
      </p:grpSpPr>
      <p:sp>
        <p:nvSpPr>
          <p:cNvPr id="808" name="Shape 8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9" name="Shape 8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4" name="Shape 884"/>
        <p:cNvGrpSpPr/>
        <p:nvPr/>
      </p:nvGrpSpPr>
      <p:grpSpPr>
        <a:xfrm>
          <a:off x="0" y="0"/>
          <a:ext cx="0" cy="0"/>
          <a:chOff x="0" y="0"/>
          <a:chExt cx="0" cy="0"/>
        </a:xfrm>
      </p:grpSpPr>
      <p:sp>
        <p:nvSpPr>
          <p:cNvPr id="885" name="Shape 8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6" name="Shape 8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9" name="Shape 9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2" name="Shape 932"/>
        <p:cNvGrpSpPr/>
        <p:nvPr/>
      </p:nvGrpSpPr>
      <p:grpSpPr>
        <a:xfrm>
          <a:off x="0" y="0"/>
          <a:ext cx="0" cy="0"/>
          <a:chOff x="0" y="0"/>
          <a:chExt cx="0" cy="0"/>
        </a:xfrm>
      </p:grpSpPr>
      <p:sp>
        <p:nvSpPr>
          <p:cNvPr id="933" name="Shape 9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4" name="Shape 9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8" name="Shape 958"/>
        <p:cNvGrpSpPr/>
        <p:nvPr/>
      </p:nvGrpSpPr>
      <p:grpSpPr>
        <a:xfrm>
          <a:off x="0" y="0"/>
          <a:ext cx="0" cy="0"/>
          <a:chOff x="0" y="0"/>
          <a:chExt cx="0" cy="0"/>
        </a:xfrm>
      </p:grpSpPr>
      <p:sp>
        <p:nvSpPr>
          <p:cNvPr id="959" name="Shape 9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0" name="Shape 9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0" name="Shape 9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7" name="Shape 997"/>
        <p:cNvGrpSpPr/>
        <p:nvPr/>
      </p:nvGrpSpPr>
      <p:grpSpPr>
        <a:xfrm>
          <a:off x="0" y="0"/>
          <a:ext cx="0" cy="0"/>
          <a:chOff x="0" y="0"/>
          <a:chExt cx="0" cy="0"/>
        </a:xfrm>
      </p:grpSpPr>
      <p:sp>
        <p:nvSpPr>
          <p:cNvPr id="998" name="Shape 9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9" name="Shape 9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6" name="Shape 10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3" name="Shape 10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9" name="Shape 1069"/>
        <p:cNvGrpSpPr/>
        <p:nvPr/>
      </p:nvGrpSpPr>
      <p:grpSpPr>
        <a:xfrm>
          <a:off x="0" y="0"/>
          <a:ext cx="0" cy="0"/>
          <a:chOff x="0" y="0"/>
          <a:chExt cx="0" cy="0"/>
        </a:xfrm>
      </p:grpSpPr>
      <p:sp>
        <p:nvSpPr>
          <p:cNvPr id="1070" name="Shape 10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1" name="Shape 10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9" name="Shape 1079"/>
        <p:cNvGrpSpPr/>
        <p:nvPr/>
      </p:nvGrpSpPr>
      <p:grpSpPr>
        <a:xfrm>
          <a:off x="0" y="0"/>
          <a:ext cx="0" cy="0"/>
          <a:chOff x="0" y="0"/>
          <a:chExt cx="0" cy="0"/>
        </a:xfrm>
      </p:grpSpPr>
      <p:sp>
        <p:nvSpPr>
          <p:cNvPr id="1080" name="Shape 10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1" name="Shape 10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4" name="Shape 1094"/>
        <p:cNvGrpSpPr/>
        <p:nvPr/>
      </p:nvGrpSpPr>
      <p:grpSpPr>
        <a:xfrm>
          <a:off x="0" y="0"/>
          <a:ext cx="0" cy="0"/>
          <a:chOff x="0" y="0"/>
          <a:chExt cx="0" cy="0"/>
        </a:xfrm>
      </p:grpSpPr>
      <p:sp>
        <p:nvSpPr>
          <p:cNvPr id="1095" name="Shape 10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6" name="Shape 10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4" name="Shape 1104"/>
        <p:cNvGrpSpPr/>
        <p:nvPr/>
      </p:nvGrpSpPr>
      <p:grpSpPr>
        <a:xfrm>
          <a:off x="0" y="0"/>
          <a:ext cx="0" cy="0"/>
          <a:chOff x="0" y="0"/>
          <a:chExt cx="0" cy="0"/>
        </a:xfrm>
      </p:grpSpPr>
      <p:sp>
        <p:nvSpPr>
          <p:cNvPr id="1105" name="Shape 1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6" name="Shape 1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2" name="Shape 1122"/>
        <p:cNvGrpSpPr/>
        <p:nvPr/>
      </p:nvGrpSpPr>
      <p:grpSpPr>
        <a:xfrm>
          <a:off x="0" y="0"/>
          <a:ext cx="0" cy="0"/>
          <a:chOff x="0" y="0"/>
          <a:chExt cx="0" cy="0"/>
        </a:xfrm>
      </p:grpSpPr>
      <p:sp>
        <p:nvSpPr>
          <p:cNvPr id="1123" name="Shape 1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4" name="Shape 1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4" name="Shape 1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7" name="Shape 1147"/>
        <p:cNvGrpSpPr/>
        <p:nvPr/>
      </p:nvGrpSpPr>
      <p:grpSpPr>
        <a:xfrm>
          <a:off x="0" y="0"/>
          <a:ext cx="0" cy="0"/>
          <a:chOff x="0" y="0"/>
          <a:chExt cx="0" cy="0"/>
        </a:xfrm>
      </p:grpSpPr>
      <p:sp>
        <p:nvSpPr>
          <p:cNvPr id="1148" name="Shape 1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9" name="Shape 1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5" name="Shape 1155"/>
        <p:cNvGrpSpPr/>
        <p:nvPr/>
      </p:nvGrpSpPr>
      <p:grpSpPr>
        <a:xfrm>
          <a:off x="0" y="0"/>
          <a:ext cx="0" cy="0"/>
          <a:chOff x="0" y="0"/>
          <a:chExt cx="0" cy="0"/>
        </a:xfrm>
      </p:grpSpPr>
      <p:sp>
        <p:nvSpPr>
          <p:cNvPr id="1156" name="Shape 1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7" name="Shape 1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5" name="Shape 1165"/>
        <p:cNvGrpSpPr/>
        <p:nvPr/>
      </p:nvGrpSpPr>
      <p:grpSpPr>
        <a:xfrm>
          <a:off x="0" y="0"/>
          <a:ext cx="0" cy="0"/>
          <a:chOff x="0" y="0"/>
          <a:chExt cx="0" cy="0"/>
        </a:xfrm>
      </p:grpSpPr>
      <p:sp>
        <p:nvSpPr>
          <p:cNvPr id="1166" name="Shape 1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7" name="Shape 1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spTree>
      <p:nvGrpSpPr>
        <p:cNvPr id="52" name="Shape 52"/>
        <p:cNvGrpSpPr/>
        <p:nvPr/>
      </p:nvGrpSpPr>
      <p:grpSpPr>
        <a:xfrm>
          <a:off x="0" y="0"/>
          <a:ext cx="0" cy="0"/>
          <a:chOff x="0" y="0"/>
          <a:chExt cx="0" cy="0"/>
        </a:xfrm>
      </p:grpSpPr>
      <p:sp>
        <p:nvSpPr>
          <p:cNvPr id="53" name="Shape 5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
        <p:nvSpPr>
          <p:cNvPr id="54" name="Shape 54"/>
          <p:cNvSpPr/>
          <p:nvPr/>
        </p:nvSpPr>
        <p:spPr>
          <a:xfrm>
            <a:off x="2713200" y="780000"/>
            <a:ext cx="3717600" cy="3717600"/>
          </a:xfrm>
          <a:prstGeom prst="ellipse">
            <a:avLst/>
          </a:prstGeom>
          <a:solidFill>
            <a:srgbClr val="0097A7"/>
          </a:soli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nvSpPr>
        <p:spPr>
          <a:xfrm>
            <a:off x="2690850" y="1545450"/>
            <a:ext cx="3762300" cy="2052600"/>
          </a:xfrm>
          <a:prstGeom prst="rect">
            <a:avLst/>
          </a:prstGeom>
          <a:noFill/>
          <a:ln>
            <a:noFill/>
          </a:ln>
        </p:spPr>
        <p:txBody>
          <a:bodyPr anchorCtr="0" anchor="b" bIns="91425" lIns="91425" rIns="91425" tIns="91425">
            <a:noAutofit/>
          </a:bodyPr>
          <a:lstStyle/>
          <a:p>
            <a:pPr lvl="0" rtl="0" algn="ctr">
              <a:spcBef>
                <a:spcPts val="0"/>
              </a:spcBef>
              <a:buNone/>
            </a:pPr>
            <a:r>
              <a:rPr lang="en-GB" sz="6000">
                <a:solidFill>
                  <a:srgbClr val="FFFFFF"/>
                </a:solidFill>
                <a:latin typeface="Anonymous Pro"/>
                <a:ea typeface="Anonymous Pro"/>
                <a:cs typeface="Anonymous Pro"/>
                <a:sym typeface="Anonymous Pro"/>
              </a:rPr>
              <a:t>{CODER}</a:t>
            </a:r>
          </a:p>
          <a:p>
            <a:pPr lvl="0" rtl="0" algn="ctr">
              <a:spcBef>
                <a:spcPts val="0"/>
              </a:spcBef>
              <a:buNone/>
            </a:pPr>
            <a:r>
              <a:rPr lang="en-GB" sz="4800">
                <a:solidFill>
                  <a:srgbClr val="EEFF41"/>
                </a:solidFill>
                <a:latin typeface="Pacifico"/>
                <a:ea typeface="Pacifico"/>
                <a:cs typeface="Pacifico"/>
                <a:sym typeface="Pacifico"/>
              </a:rPr>
              <a:t>In You</a:t>
            </a:r>
          </a:p>
        </p:txBody>
      </p:sp>
      <p:sp>
        <p:nvSpPr>
          <p:cNvPr id="56" name="Shape 56"/>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HTML</a:t>
            </a:r>
          </a:p>
        </p:txBody>
      </p:sp>
      <p:sp>
        <p:nvSpPr>
          <p:cNvPr id="57" name="Shape 57"/>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WELCOME</a:t>
            </a:r>
          </a:p>
        </p:txBody>
      </p:sp>
      <p:cxnSp>
        <p:nvCxnSpPr>
          <p:cNvPr id="58" name="Shape 58"/>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CIY">
    <p:spTree>
      <p:nvGrpSpPr>
        <p:cNvPr id="63" name="Shape 63"/>
        <p:cNvGrpSpPr/>
        <p:nvPr/>
      </p:nvGrpSpPr>
      <p:grpSpPr>
        <a:xfrm>
          <a:off x="0" y="0"/>
          <a:ext cx="0" cy="0"/>
          <a:chOff x="0" y="0"/>
          <a:chExt cx="0" cy="0"/>
        </a:xfrm>
      </p:grpSpPr>
      <p:sp>
        <p:nvSpPr>
          <p:cNvPr id="64" name="Shape 64"/>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buFont typeface="Open Sans"/>
              <a:defRPr sz="5200">
                <a:latin typeface="Open Sans"/>
                <a:ea typeface="Open Sans"/>
                <a:cs typeface="Open Sans"/>
                <a:sym typeface="Open Sans"/>
              </a:defRPr>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65" name="Shape 65"/>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Open Sans"/>
              <a:buNone/>
              <a:defRPr sz="2800">
                <a:latin typeface="Open Sans"/>
                <a:ea typeface="Open Sans"/>
                <a:cs typeface="Open Sans"/>
                <a:sym typeface="Open Sans"/>
              </a:defRPr>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66" name="Shape 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7" name="Shape 67"/>
        <p:cNvGrpSpPr/>
        <p:nvPr/>
      </p:nvGrpSpPr>
      <p:grpSpPr>
        <a:xfrm>
          <a:off x="0" y="0"/>
          <a:ext cx="0" cy="0"/>
          <a:chOff x="0" y="0"/>
          <a:chExt cx="0" cy="0"/>
        </a:xfrm>
      </p:grpSpPr>
      <p:sp>
        <p:nvSpPr>
          <p:cNvPr id="68" name="Shape 68"/>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buFont typeface="Open Sans"/>
              <a:defRPr sz="2400">
                <a:latin typeface="Open Sans"/>
                <a:ea typeface="Open Sans"/>
                <a:cs typeface="Open Sans"/>
                <a:sym typeface="Open Sans"/>
              </a:defRPr>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9" name="Shape 6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7" name="Shape 7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8" name="Shape 7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2" name="Shape 82"/>
        <p:cNvGrpSpPr/>
        <p:nvPr/>
      </p:nvGrpSpPr>
      <p:grpSpPr>
        <a:xfrm>
          <a:off x="0" y="0"/>
          <a:ext cx="0" cy="0"/>
          <a:chOff x="0" y="0"/>
          <a:chExt cx="0" cy="0"/>
        </a:xfrm>
      </p:grpSpPr>
      <p:sp>
        <p:nvSpPr>
          <p:cNvPr id="83" name="Shape 8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4" name="Shape 8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6" name="Shape 86"/>
        <p:cNvGrpSpPr/>
        <p:nvPr/>
      </p:nvGrpSpPr>
      <p:grpSpPr>
        <a:xfrm>
          <a:off x="0" y="0"/>
          <a:ext cx="0" cy="0"/>
          <a:chOff x="0" y="0"/>
          <a:chExt cx="0" cy="0"/>
        </a:xfrm>
      </p:grpSpPr>
      <p:sp>
        <p:nvSpPr>
          <p:cNvPr id="87" name="Shape 87"/>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8" name="Shape 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9" name="Shape 89"/>
        <p:cNvGrpSpPr/>
        <p:nvPr/>
      </p:nvGrpSpPr>
      <p:grpSpPr>
        <a:xfrm>
          <a:off x="0" y="0"/>
          <a:ext cx="0" cy="0"/>
          <a:chOff x="0" y="0"/>
          <a:chExt cx="0" cy="0"/>
        </a:xfrm>
      </p:grpSpPr>
      <p:sp>
        <p:nvSpPr>
          <p:cNvPr id="90" name="Shape 90"/>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1" name="Shape 91"/>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2" name="Shape 92"/>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93" name="Shape 93"/>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5" name="Shape 95"/>
        <p:cNvGrpSpPr/>
        <p:nvPr/>
      </p:nvGrpSpPr>
      <p:grpSpPr>
        <a:xfrm>
          <a:off x="0" y="0"/>
          <a:ext cx="0" cy="0"/>
          <a:chOff x="0" y="0"/>
          <a:chExt cx="0" cy="0"/>
        </a:xfrm>
      </p:grpSpPr>
      <p:sp>
        <p:nvSpPr>
          <p:cNvPr id="96" name="Shape 96"/>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97" name="Shape 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8" name="Shape 98"/>
        <p:cNvGrpSpPr/>
        <p:nvPr/>
      </p:nvGrpSpPr>
      <p:grpSpPr>
        <a:xfrm>
          <a:off x="0" y="0"/>
          <a:ext cx="0" cy="0"/>
          <a:chOff x="0" y="0"/>
          <a:chExt cx="0" cy="0"/>
        </a:xfrm>
      </p:grpSpPr>
      <p:sp>
        <p:nvSpPr>
          <p:cNvPr id="99" name="Shape 99"/>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00" name="Shape 100"/>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1" name="Shape 1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2" name="Shape 102"/>
        <p:cNvGrpSpPr/>
        <p:nvPr/>
      </p:nvGrpSpPr>
      <p:grpSpPr>
        <a:xfrm>
          <a:off x="0" y="0"/>
          <a:ext cx="0" cy="0"/>
          <a:chOff x="0" y="0"/>
          <a:chExt cx="0" cy="0"/>
        </a:xfrm>
      </p:grpSpPr>
      <p:sp>
        <p:nvSpPr>
          <p:cNvPr id="103" name="Shape 10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8" name="Shape 108"/>
        <p:cNvGrpSpPr/>
        <p:nvPr/>
      </p:nvGrpSpPr>
      <p:grpSpPr>
        <a:xfrm>
          <a:off x="0" y="0"/>
          <a:ext cx="0" cy="0"/>
          <a:chOff x="0" y="0"/>
          <a:chExt cx="0" cy="0"/>
        </a:xfrm>
      </p:grpSpPr>
      <p:sp>
        <p:nvSpPr>
          <p:cNvPr id="109" name="Shape 109"/>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0" name="Shape 110"/>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11" name="Shape 1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12" name="Shape 112"/>
        <p:cNvGrpSpPr/>
        <p:nvPr/>
      </p:nvGrpSpPr>
      <p:grpSpPr>
        <a:xfrm>
          <a:off x="0" y="0"/>
          <a:ext cx="0" cy="0"/>
          <a:chOff x="0" y="0"/>
          <a:chExt cx="0" cy="0"/>
        </a:xfrm>
      </p:grpSpPr>
      <p:sp>
        <p:nvSpPr>
          <p:cNvPr id="113" name="Shape 113"/>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14" name="Shape 1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 name="Shape 117"/>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 name="Shape 1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2" name="Shape 122"/>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3" name="Shape 1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27" name="Shape 127"/>
        <p:cNvGrpSpPr/>
        <p:nvPr/>
      </p:nvGrpSpPr>
      <p:grpSpPr>
        <a:xfrm>
          <a:off x="0" y="0"/>
          <a:ext cx="0" cy="0"/>
          <a:chOff x="0" y="0"/>
          <a:chExt cx="0" cy="0"/>
        </a:xfrm>
      </p:grpSpPr>
      <p:sp>
        <p:nvSpPr>
          <p:cNvPr id="128" name="Shape 128"/>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29" name="Shape 129"/>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30" name="Shape 1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31" name="Shape 131"/>
        <p:cNvGrpSpPr/>
        <p:nvPr/>
      </p:nvGrpSpPr>
      <p:grpSpPr>
        <a:xfrm>
          <a:off x="0" y="0"/>
          <a:ext cx="0" cy="0"/>
          <a:chOff x="0" y="0"/>
          <a:chExt cx="0" cy="0"/>
        </a:xfrm>
      </p:grpSpPr>
      <p:sp>
        <p:nvSpPr>
          <p:cNvPr id="132" name="Shape 132"/>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33" name="Shape 1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34" name="Shape 134"/>
        <p:cNvGrpSpPr/>
        <p:nvPr/>
      </p:nvGrpSpPr>
      <p:grpSpPr>
        <a:xfrm>
          <a:off x="0" y="0"/>
          <a:ext cx="0" cy="0"/>
          <a:chOff x="0" y="0"/>
          <a:chExt cx="0" cy="0"/>
        </a:xfrm>
      </p:grpSpPr>
      <p:sp>
        <p:nvSpPr>
          <p:cNvPr id="135" name="Shape 135"/>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36" name="Shape 136"/>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37" name="Shape 137"/>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38" name="Shape 138"/>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9" name="Shape 1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40" name="Shape 140"/>
        <p:cNvGrpSpPr/>
        <p:nvPr/>
      </p:nvGrpSpPr>
      <p:grpSpPr>
        <a:xfrm>
          <a:off x="0" y="0"/>
          <a:ext cx="0" cy="0"/>
          <a:chOff x="0" y="0"/>
          <a:chExt cx="0" cy="0"/>
        </a:xfrm>
      </p:grpSpPr>
      <p:sp>
        <p:nvSpPr>
          <p:cNvPr id="141" name="Shape 141"/>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42" name="Shape 1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43" name="Shape 143"/>
        <p:cNvGrpSpPr/>
        <p:nvPr/>
      </p:nvGrpSpPr>
      <p:grpSpPr>
        <a:xfrm>
          <a:off x="0" y="0"/>
          <a:ext cx="0" cy="0"/>
          <a:chOff x="0" y="0"/>
          <a:chExt cx="0" cy="0"/>
        </a:xfrm>
      </p:grpSpPr>
      <p:sp>
        <p:nvSpPr>
          <p:cNvPr id="144" name="Shape 144"/>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45" name="Shape 145"/>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46" name="Shape 1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7" name="Shape 147"/>
        <p:cNvGrpSpPr/>
        <p:nvPr/>
      </p:nvGrpSpPr>
      <p:grpSpPr>
        <a:xfrm>
          <a:off x="0" y="0"/>
          <a:ext cx="0" cy="0"/>
          <a:chOff x="0" y="0"/>
          <a:chExt cx="0" cy="0"/>
        </a:xfrm>
      </p:grpSpPr>
      <p:sp>
        <p:nvSpPr>
          <p:cNvPr id="148" name="Shape 1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61" name="Shape 61"/>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62" name="Shape 62"/>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106" name="Shape 106"/>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107" name="Shape 107"/>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0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google.com/chrome/browser/desktop/index.html" TargetMode="External"/><Relationship Id="rId4" Type="http://schemas.openxmlformats.org/officeDocument/2006/relationships/hyperlink" Target="https://www.sublimetext.com/3" TargetMode="External"/><Relationship Id="rId5" Type="http://schemas.openxmlformats.org/officeDocument/2006/relationships/hyperlink" Target="https://wbond.net/sublime_packages/sftp" TargetMode="External"/><Relationship Id="rId6" Type="http://schemas.openxmlformats.org/officeDocument/2006/relationships/hyperlink" Target="https://github.com/" TargetMode="External"/><Relationship Id="rId7" Type="http://schemas.openxmlformats.org/officeDocument/2006/relationships/hyperlink" Target="https://www.google.com/sheets/abou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4.png"/><Relationship Id="rId4" Type="http://schemas.openxmlformats.org/officeDocument/2006/relationships/image" Target="../media/image01.png"/><Relationship Id="rId5" Type="http://schemas.openxmlformats.org/officeDocument/2006/relationships/image" Target="../media/image0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oo.gl/1PcAIt" TargetMode="External"/><Relationship Id="rId4" Type="http://schemas.openxmlformats.org/officeDocument/2006/relationships/hyperlink" Target="https://goo.gl/bSjhp7" TargetMode="External"/><Relationship Id="rId5" Type="http://schemas.openxmlformats.org/officeDocument/2006/relationships/image" Target="../media/image09.png"/><Relationship Id="rId6" Type="http://schemas.openxmlformats.org/officeDocument/2006/relationships/image" Target="../media/image00.png"/><Relationship Id="rId7" Type="http://schemas.openxmlformats.org/officeDocument/2006/relationships/image" Target="../media/image22.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0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hyperlink" Target="http://codepen.io/hyperclass/pen/QdLeWb"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hyperlink" Target="https://goo.gl/LxLM9i" TargetMode="External"/><Relationship Id="rId4" Type="http://schemas.openxmlformats.org/officeDocument/2006/relationships/hyperlink" Target="http://fontawesome.io/examples/#list" TargetMode="External"/><Relationship Id="rId5"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s://cdn.jsdelivr.net/fontawesome/4.7.0/css/font-awesome.min.css" TargetMode="External"/><Relationship Id="rId4" Type="http://schemas.openxmlformats.org/officeDocument/2006/relationships/image" Target="../media/image27.png"/><Relationship Id="rId5" Type="http://schemas.openxmlformats.org/officeDocument/2006/relationships/hyperlink" Target="https://cdn.jsdelivr.net/fontawesome/4.7.0/css/font-awesome.min.css" TargetMode="External"/><Relationship Id="rId6" Type="http://schemas.openxmlformats.org/officeDocument/2006/relationships/hyperlink" Target="http://fontawesome.io/cheatshee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tackup.sg/assets/stackup_logo.svg" TargetMode="External"/><Relationship Id="rId4" Type="http://schemas.openxmlformats.org/officeDocument/2006/relationships/hyperlink" Target="http://stackup.sg/assets/stackup_logo.svg" TargetMode="External"/><Relationship Id="rId5"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 Id="rId3" Type="http://schemas.openxmlformats.org/officeDocument/2006/relationships/hyperlink" Target="http://stackup.sg/assets/stackup_logo.svg" TargetMode="External"/><Relationship Id="rId4" Type="http://schemas.openxmlformats.org/officeDocument/2006/relationships/hyperlink" Target="http://stackup.sg/assets/stackup_logo.svg" TargetMode="External"/><Relationship Id="rId5"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8.xml"/><Relationship Id="rId3" Type="http://schemas.openxmlformats.org/officeDocument/2006/relationships/hyperlink" Target="http://stackup.sg/assets/stackup_logo.svg" TargetMode="External"/><Relationship Id="rId4" Type="http://schemas.openxmlformats.org/officeDocument/2006/relationships/hyperlink" Target="http://stackup.sg/assets/stackup_logo.svg" TargetMode="External"/><Relationship Id="rId5"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0.xml"/><Relationship Id="rId3"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tackup.sg/" TargetMode="Externa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 Id="rId3" Type="http://schemas.openxmlformats.org/officeDocument/2006/relationships/hyperlink" Target="http://codepen.io/hyperclass/pen/JEYdyB" TargetMode="External"/><Relationship Id="rId4" Type="http://schemas.openxmlformats.org/officeDocument/2006/relationships/hyperlink" Target="http://stackup.sg/" TargetMode="External"/><Relationship Id="rId5" Type="http://schemas.openxmlformats.org/officeDocument/2006/relationships/hyperlink" Target="https://developer.mozilla.org/en/docs/Web/CSS/Pseudo-classe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hyperlink" Target="https://coderinyou-1332.appspot.com/submit" TargetMode="External"/><Relationship Id="rId4" Type="http://schemas.openxmlformats.org/officeDocument/2006/relationships/hyperlink" Target="https://coderinyou-1332.appspot.com/submit" TargetMode="External"/><Relationship Id="rId5"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hyperlink" Target="http://codepen.io/hyperclass/pen/WwVgbQ" TargetMode="External"/><Relationship Id="rId4" Type="http://schemas.openxmlformats.org/officeDocument/2006/relationships/hyperlink" Target="https://developer.mozilla.org/en/docs/Web/HTML/Element/inpu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03.png"/><Relationship Id="rId4"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p:nvPr/>
        </p:nvSpPr>
        <p:spPr>
          <a:xfrm>
            <a:off x="2713200" y="780000"/>
            <a:ext cx="3717600" cy="3717600"/>
          </a:xfrm>
          <a:prstGeom prst="ellipse">
            <a:avLst/>
          </a:prstGeom>
          <a:solidFill>
            <a:srgbClr val="0097A7"/>
          </a:solidFill>
          <a:ln>
            <a:noFill/>
          </a:ln>
        </p:spPr>
        <p:txBody>
          <a:bodyPr anchorCtr="0" anchor="ctr" bIns="91425" lIns="91425" rIns="91425" tIns="91425">
            <a:noAutofit/>
          </a:bodyPr>
          <a:lstStyle/>
          <a:p>
            <a:pPr lvl="0">
              <a:spcBef>
                <a:spcPts val="0"/>
              </a:spcBef>
              <a:buNone/>
            </a:pPr>
            <a:r>
              <a:t/>
            </a:r>
            <a:endParaRPr/>
          </a:p>
        </p:txBody>
      </p:sp>
      <p:sp>
        <p:nvSpPr>
          <p:cNvPr id="154" name="Shape 154"/>
          <p:cNvSpPr txBox="1"/>
          <p:nvPr/>
        </p:nvSpPr>
        <p:spPr>
          <a:xfrm>
            <a:off x="2690850" y="1545450"/>
            <a:ext cx="3762300" cy="2052600"/>
          </a:xfrm>
          <a:prstGeom prst="rect">
            <a:avLst/>
          </a:prstGeom>
          <a:noFill/>
          <a:ln>
            <a:noFill/>
          </a:ln>
        </p:spPr>
        <p:txBody>
          <a:bodyPr anchorCtr="0" anchor="b" bIns="91425" lIns="91425" rIns="91425" tIns="91425">
            <a:noAutofit/>
          </a:bodyPr>
          <a:lstStyle/>
          <a:p>
            <a:pPr lvl="0" rtl="0" algn="ctr">
              <a:spcBef>
                <a:spcPts val="0"/>
              </a:spcBef>
              <a:buNone/>
            </a:pPr>
            <a:r>
              <a:rPr lang="en-GB" sz="6000">
                <a:solidFill>
                  <a:srgbClr val="FFFFFF"/>
                </a:solidFill>
                <a:latin typeface="Anonymous Pro"/>
                <a:ea typeface="Anonymous Pro"/>
                <a:cs typeface="Anonymous Pro"/>
                <a:sym typeface="Anonymous Pro"/>
              </a:rPr>
              <a:t>{CODER}</a:t>
            </a:r>
          </a:p>
          <a:p>
            <a:pPr lvl="0" rtl="0" algn="ctr">
              <a:spcBef>
                <a:spcPts val="0"/>
              </a:spcBef>
              <a:buNone/>
            </a:pPr>
            <a:r>
              <a:rPr lang="en-GB" sz="4800">
                <a:solidFill>
                  <a:srgbClr val="EEFF41"/>
                </a:solidFill>
                <a:latin typeface="Pacifico"/>
                <a:ea typeface="Pacifico"/>
                <a:cs typeface="Pacifico"/>
                <a:sym typeface="Pacifico"/>
              </a:rPr>
              <a:t>In You</a:t>
            </a:r>
          </a:p>
        </p:txBody>
      </p:sp>
      <p:sp>
        <p:nvSpPr>
          <p:cNvPr id="155" name="Shape 155"/>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HTML &amp; </a:t>
            </a:r>
            <a:r>
              <a:rPr lang="en-GB" sz="1000">
                <a:latin typeface="Open Sans"/>
                <a:ea typeface="Open Sans"/>
                <a:cs typeface="Open Sans"/>
                <a:sym typeface="Open Sans"/>
              </a:rPr>
              <a:t>CSS</a:t>
            </a:r>
          </a:p>
        </p:txBody>
      </p:sp>
      <p:sp>
        <p:nvSpPr>
          <p:cNvPr id="156" name="Shape 15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WELCOME</a:t>
            </a:r>
          </a:p>
        </p:txBody>
      </p:sp>
      <p:cxnSp>
        <p:nvCxnSpPr>
          <p:cNvPr id="157" name="Shape 157"/>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Brief</a:t>
            </a:r>
          </a:p>
        </p:txBody>
      </p:sp>
      <p:sp>
        <p:nvSpPr>
          <p:cNvPr id="250" name="Shape 25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WHY IT IS IMPORTANT</a:t>
            </a:r>
          </a:p>
        </p:txBody>
      </p:sp>
      <p:cxnSp>
        <p:nvCxnSpPr>
          <p:cNvPr id="251" name="Shape 251"/>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252" name="Shape 252"/>
          <p:cNvSpPr txBox="1"/>
          <p:nvPr/>
        </p:nvSpPr>
        <p:spPr>
          <a:xfrm>
            <a:off x="1059600" y="685500"/>
            <a:ext cx="7024800" cy="501600"/>
          </a:xfrm>
          <a:prstGeom prst="rect">
            <a:avLst/>
          </a:prstGeom>
          <a:noFill/>
          <a:ln>
            <a:noFill/>
          </a:ln>
        </p:spPr>
        <p:txBody>
          <a:bodyPr anchorCtr="0" anchor="t" bIns="91425" lIns="91425" rIns="91425" tIns="91425">
            <a:noAutofit/>
          </a:bodyPr>
          <a:lstStyle/>
          <a:p>
            <a:pPr lvl="0" rtl="0" algn="ctr">
              <a:lnSpc>
                <a:spcPct val="142857"/>
              </a:lnSpc>
              <a:spcBef>
                <a:spcPts val="800"/>
              </a:spcBef>
              <a:buNone/>
            </a:pPr>
            <a:r>
              <a:rPr lang="en-GB" sz="1800">
                <a:solidFill>
                  <a:srgbClr val="333333"/>
                </a:solidFill>
                <a:highlight>
                  <a:srgbClr val="FFFFFF"/>
                </a:highlight>
                <a:latin typeface="Hammersmith One"/>
                <a:ea typeface="Hammersmith One"/>
                <a:cs typeface="Hammersmith One"/>
                <a:sym typeface="Hammersmith One"/>
              </a:rPr>
              <a:t>How does the browser know what the information is?</a:t>
            </a:r>
          </a:p>
        </p:txBody>
      </p:sp>
      <p:pic>
        <p:nvPicPr>
          <p:cNvPr descr="html2.png" id="253" name="Shape 253"/>
          <p:cNvPicPr preferRelativeResize="0"/>
          <p:nvPr/>
        </p:nvPicPr>
        <p:blipFill>
          <a:blip r:embed="rId3">
            <a:alphaModFix/>
          </a:blip>
          <a:stretch>
            <a:fillRect/>
          </a:stretch>
        </p:blipFill>
        <p:spPr>
          <a:xfrm>
            <a:off x="798750" y="1307148"/>
            <a:ext cx="7050567" cy="2236150"/>
          </a:xfrm>
          <a:prstGeom prst="rect">
            <a:avLst/>
          </a:prstGeom>
          <a:noFill/>
          <a:ln>
            <a:noFill/>
          </a:ln>
        </p:spPr>
      </p:pic>
      <p:sp>
        <p:nvSpPr>
          <p:cNvPr id="254" name="Shape 254"/>
          <p:cNvSpPr txBox="1"/>
          <p:nvPr/>
        </p:nvSpPr>
        <p:spPr>
          <a:xfrm>
            <a:off x="1029750" y="3949900"/>
            <a:ext cx="7084500" cy="11199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050">
                <a:solidFill>
                  <a:srgbClr val="333333"/>
                </a:solidFill>
                <a:highlight>
                  <a:srgbClr val="FFFFFF"/>
                </a:highlight>
                <a:latin typeface="Open Sans"/>
                <a:ea typeface="Open Sans"/>
                <a:cs typeface="Open Sans"/>
                <a:sym typeface="Open Sans"/>
              </a:rPr>
              <a:t>If you think the internet is a series of tubes for information flow then HTML is the medium or the carrying fluid by which the information is presented and assimilated. It is the most basic block of building any webpage on the internet and everything else comes later.</a:t>
            </a:r>
          </a:p>
        </p:txBody>
      </p:sp>
      <p:cxnSp>
        <p:nvCxnSpPr>
          <p:cNvPr id="255" name="Shape 255"/>
          <p:cNvCxnSpPr/>
          <p:nvPr/>
        </p:nvCxnSpPr>
        <p:spPr>
          <a:xfrm>
            <a:off x="234750" y="3949900"/>
            <a:ext cx="86745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261" name="Shape 26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IS &amp; NOT</a:t>
            </a:r>
          </a:p>
        </p:txBody>
      </p:sp>
      <p:cxnSp>
        <p:nvCxnSpPr>
          <p:cNvPr id="262" name="Shape 262"/>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aphicFrame>
        <p:nvGraphicFramePr>
          <p:cNvPr id="263" name="Shape 263"/>
          <p:cNvGraphicFramePr/>
          <p:nvPr/>
        </p:nvGraphicFramePr>
        <p:xfrm>
          <a:off x="232150" y="1174650"/>
          <a:ext cx="3000000" cy="3000000"/>
        </p:xfrm>
        <a:graphic>
          <a:graphicData uri="http://schemas.openxmlformats.org/drawingml/2006/table">
            <a:tbl>
              <a:tblPr>
                <a:noFill/>
                <a:tableStyleId>{28F57E63-D517-4E6D-967B-166B87AF1F59}</a:tableStyleId>
              </a:tblPr>
              <a:tblGrid>
                <a:gridCol w="4343625"/>
                <a:gridCol w="4343625"/>
              </a:tblGrid>
              <a:tr h="394950">
                <a:tc>
                  <a:txBody>
                    <a:bodyPr>
                      <a:noAutofit/>
                    </a:bodyPr>
                    <a:lstStyle/>
                    <a:p>
                      <a:pPr lvl="0" rtl="0" algn="ctr">
                        <a:spcBef>
                          <a:spcPts val="0"/>
                        </a:spcBef>
                        <a:buNone/>
                      </a:pPr>
                      <a:r>
                        <a:rPr lang="en-GB">
                          <a:solidFill>
                            <a:srgbClr val="FFFFFF"/>
                          </a:solidFill>
                          <a:latin typeface="Hammersmith One"/>
                          <a:ea typeface="Hammersmith One"/>
                          <a:cs typeface="Hammersmith One"/>
                          <a:sym typeface="Hammersmith One"/>
                        </a:rPr>
                        <a:t>HTML </a:t>
                      </a:r>
                      <a:r>
                        <a:rPr lang="en-GB" u="sng">
                          <a:solidFill>
                            <a:srgbClr val="FFFFFF"/>
                          </a:solidFill>
                          <a:latin typeface="Hammersmith One"/>
                          <a:ea typeface="Hammersmith One"/>
                          <a:cs typeface="Hammersmith One"/>
                          <a:sym typeface="Hammersmith One"/>
                        </a:rPr>
                        <a:t>IS</a:t>
                      </a:r>
                      <a:r>
                        <a:rPr lang="en-GB">
                          <a:solidFill>
                            <a:srgbClr val="FFFFFF"/>
                          </a:solidFill>
                          <a:latin typeface="Hammersmith One"/>
                          <a:ea typeface="Hammersmith One"/>
                          <a:cs typeface="Hammersmith One"/>
                          <a:sym typeface="Hammersmith One"/>
                        </a:rPr>
                        <a:t> a language to</a:t>
                      </a:r>
                    </a:p>
                  </a:txBody>
                  <a:tcPr marT="91425" marB="91425" marR="91425" marL="91425">
                    <a:solidFill>
                      <a:schemeClr val="accent5"/>
                    </a:solidFill>
                  </a:tcPr>
                </a:tc>
                <a:tc>
                  <a:txBody>
                    <a:bodyPr>
                      <a:noAutofit/>
                    </a:bodyPr>
                    <a:lstStyle/>
                    <a:p>
                      <a:pPr lvl="0" rtl="0" algn="ctr">
                        <a:spcBef>
                          <a:spcPts val="0"/>
                        </a:spcBef>
                        <a:buClr>
                          <a:schemeClr val="dk1"/>
                        </a:buClr>
                        <a:buSzPct val="78571"/>
                        <a:buFont typeface="Arial"/>
                        <a:buNone/>
                      </a:pPr>
                      <a:r>
                        <a:rPr lang="en-GB">
                          <a:solidFill>
                            <a:schemeClr val="lt1"/>
                          </a:solidFill>
                          <a:latin typeface="Hammersmith One"/>
                          <a:ea typeface="Hammersmith One"/>
                          <a:cs typeface="Hammersmith One"/>
                          <a:sym typeface="Hammersmith One"/>
                        </a:rPr>
                        <a:t>HTML is </a:t>
                      </a:r>
                      <a:r>
                        <a:rPr lang="en-GB" u="sng">
                          <a:solidFill>
                            <a:schemeClr val="lt1"/>
                          </a:solidFill>
                          <a:latin typeface="Hammersmith One"/>
                          <a:ea typeface="Hammersmith One"/>
                          <a:cs typeface="Hammersmith One"/>
                          <a:sym typeface="Hammersmith One"/>
                        </a:rPr>
                        <a:t>NOT</a:t>
                      </a:r>
                      <a:r>
                        <a:rPr lang="en-GB">
                          <a:solidFill>
                            <a:schemeClr val="lt1"/>
                          </a:solidFill>
                          <a:latin typeface="Hammersmith One"/>
                          <a:ea typeface="Hammersmith One"/>
                          <a:cs typeface="Hammersmith One"/>
                          <a:sym typeface="Hammersmith One"/>
                        </a:rPr>
                        <a:t> a language to</a:t>
                      </a:r>
                    </a:p>
                  </a:txBody>
                  <a:tcPr marT="91425" marB="91425" marR="91425" marL="91425">
                    <a:solidFill>
                      <a:srgbClr val="FF4B17"/>
                    </a:solidFill>
                  </a:tcPr>
                </a:tc>
              </a:tr>
              <a:tr h="1596050">
                <a:tc>
                  <a:txBody>
                    <a:bodyPr>
                      <a:noAutofit/>
                    </a:bodyPr>
                    <a:lstStyle/>
                    <a:p>
                      <a:pPr lvl="0" rtl="0">
                        <a:spcBef>
                          <a:spcPts val="0"/>
                        </a:spcBef>
                        <a:buNone/>
                      </a:pPr>
                      <a:r>
                        <a:rPr b="1" lang="en-GB" sz="1800">
                          <a:solidFill>
                            <a:srgbClr val="333333"/>
                          </a:solidFill>
                          <a:highlight>
                            <a:srgbClr val="FFFFFF"/>
                          </a:highlight>
                          <a:latin typeface="Open Sans"/>
                          <a:ea typeface="Open Sans"/>
                          <a:cs typeface="Open Sans"/>
                          <a:sym typeface="Open Sans"/>
                        </a:rPr>
                        <a:t>define structure of your page</a:t>
                      </a:r>
                    </a:p>
                    <a:p>
                      <a:pPr lvl="0" rtl="0">
                        <a:spcBef>
                          <a:spcPts val="0"/>
                        </a:spcBef>
                        <a:buNone/>
                      </a:pPr>
                      <a:r>
                        <a:t/>
                      </a:r>
                      <a:endParaRPr>
                        <a:solidFill>
                          <a:srgbClr val="333333"/>
                        </a:solidFill>
                        <a:highlight>
                          <a:srgbClr val="FFFFFF"/>
                        </a:highlight>
                      </a:endParaRPr>
                    </a:p>
                    <a:p>
                      <a:pPr lvl="0" rtl="0">
                        <a:spcBef>
                          <a:spcPts val="0"/>
                        </a:spcBef>
                        <a:buNone/>
                      </a:pPr>
                      <a:r>
                        <a:rPr lang="en-GB">
                          <a:solidFill>
                            <a:srgbClr val="333333"/>
                          </a:solidFill>
                          <a:highlight>
                            <a:srgbClr val="FFFFFF"/>
                          </a:highlight>
                        </a:rPr>
                        <a:t>What </a:t>
                      </a:r>
                      <a:r>
                        <a:rPr b="1" lang="en-GB" u="sng">
                          <a:solidFill>
                            <a:srgbClr val="333333"/>
                          </a:solidFill>
                          <a:highlight>
                            <a:srgbClr val="FFFFFF"/>
                          </a:highlight>
                        </a:rPr>
                        <a:t>elements</a:t>
                      </a:r>
                      <a:r>
                        <a:rPr lang="en-GB">
                          <a:solidFill>
                            <a:srgbClr val="333333"/>
                          </a:solidFill>
                          <a:highlight>
                            <a:srgbClr val="FFFFFF"/>
                          </a:highlight>
                        </a:rPr>
                        <a:t> will go into your page?</a:t>
                      </a:r>
                    </a:p>
                    <a:p>
                      <a:pPr lvl="0" rtl="0">
                        <a:spcBef>
                          <a:spcPts val="0"/>
                        </a:spcBef>
                        <a:buNone/>
                      </a:pPr>
                      <a:r>
                        <a:rPr lang="en-GB">
                          <a:solidFill>
                            <a:srgbClr val="333333"/>
                          </a:solidFill>
                          <a:highlight>
                            <a:srgbClr val="FFFFFF"/>
                          </a:highlight>
                        </a:rPr>
                        <a:t>How they will be stacked?</a:t>
                      </a:r>
                    </a:p>
                  </a:txBody>
                  <a:tcPr marT="91425" marB="91425" marR="91425" marL="91425"/>
                </a:tc>
                <a:tc>
                  <a:txBody>
                    <a:bodyPr>
                      <a:noAutofit/>
                    </a:bodyPr>
                    <a:lstStyle/>
                    <a:p>
                      <a:pPr lvl="0" rtl="0">
                        <a:spcBef>
                          <a:spcPts val="0"/>
                        </a:spcBef>
                        <a:buNone/>
                      </a:pPr>
                      <a:r>
                        <a:rPr b="1" lang="en-GB" sz="1800">
                          <a:solidFill>
                            <a:srgbClr val="333333"/>
                          </a:solidFill>
                          <a:highlight>
                            <a:srgbClr val="FFFFFF"/>
                          </a:highlight>
                          <a:latin typeface="Open Sans"/>
                          <a:ea typeface="Open Sans"/>
                          <a:cs typeface="Open Sans"/>
                          <a:sym typeface="Open Sans"/>
                        </a:rPr>
                        <a:t>define style of elements</a:t>
                      </a:r>
                    </a:p>
                    <a:p>
                      <a:pPr lvl="0" rtl="0">
                        <a:spcBef>
                          <a:spcPts val="0"/>
                        </a:spcBef>
                        <a:buNone/>
                      </a:pPr>
                      <a:r>
                        <a:t/>
                      </a:r>
                      <a:endParaRPr>
                        <a:solidFill>
                          <a:srgbClr val="333333"/>
                        </a:solidFill>
                        <a:highlight>
                          <a:srgbClr val="FFFFFF"/>
                        </a:highlight>
                      </a:endParaRPr>
                    </a:p>
                    <a:p>
                      <a:pPr lvl="0" rtl="0">
                        <a:spcBef>
                          <a:spcPts val="0"/>
                        </a:spcBef>
                        <a:buNone/>
                      </a:pPr>
                      <a:r>
                        <a:rPr lang="en-GB">
                          <a:solidFill>
                            <a:srgbClr val="333333"/>
                          </a:solidFill>
                          <a:highlight>
                            <a:srgbClr val="FFFFFF"/>
                          </a:highlight>
                        </a:rPr>
                        <a:t>What is the shape, color, position or decorations</a:t>
                      </a:r>
                    </a:p>
                    <a:p>
                      <a:pPr lvl="0" rtl="0">
                        <a:spcBef>
                          <a:spcPts val="0"/>
                        </a:spcBef>
                        <a:buNone/>
                      </a:pPr>
                      <a:r>
                        <a:rPr lang="en-GB">
                          <a:solidFill>
                            <a:srgbClr val="333333"/>
                          </a:solidFill>
                          <a:highlight>
                            <a:srgbClr val="FFFFFF"/>
                          </a:highlight>
                        </a:rPr>
                        <a:t>for the page </a:t>
                      </a:r>
                      <a:r>
                        <a:rPr b="1" lang="en-GB" u="sng">
                          <a:solidFill>
                            <a:srgbClr val="333333"/>
                          </a:solidFill>
                          <a:highlight>
                            <a:srgbClr val="FFFFFF"/>
                          </a:highlight>
                        </a:rPr>
                        <a:t>elements</a:t>
                      </a:r>
                      <a:r>
                        <a:rPr lang="en-GB">
                          <a:solidFill>
                            <a:srgbClr val="333333"/>
                          </a:solidFill>
                          <a:highlight>
                            <a:srgbClr val="FFFFFF"/>
                          </a:highlight>
                        </a:rPr>
                        <a:t>?</a:t>
                      </a:r>
                    </a:p>
                  </a:txBody>
                  <a:tcPr marT="91425" marB="91425" marR="91425" marL="91425"/>
                </a:tc>
              </a:tr>
              <a:tr h="1596050">
                <a:tc>
                  <a:txBody>
                    <a:bodyPr>
                      <a:noAutofit/>
                    </a:bodyPr>
                    <a:lstStyle/>
                    <a:p>
                      <a:pPr lvl="0" rtl="0">
                        <a:spcBef>
                          <a:spcPts val="0"/>
                        </a:spcBef>
                        <a:buNone/>
                      </a:pPr>
                      <a:r>
                        <a:rPr lang="en-GB" sz="1800">
                          <a:solidFill>
                            <a:srgbClr val="333333"/>
                          </a:solidFill>
                          <a:highlight>
                            <a:srgbClr val="FFFFFF"/>
                          </a:highlight>
                          <a:latin typeface="Hammersmith One"/>
                          <a:ea typeface="Hammersmith One"/>
                          <a:cs typeface="Hammersmith One"/>
                          <a:sym typeface="Hammersmith One"/>
                        </a:rPr>
                        <a:t>tell the browser about additional resources</a:t>
                      </a:r>
                    </a:p>
                    <a:p>
                      <a:pPr lvl="0" rtl="0">
                        <a:spcBef>
                          <a:spcPts val="0"/>
                        </a:spcBef>
                        <a:buNone/>
                      </a:pPr>
                      <a:r>
                        <a:t/>
                      </a:r>
                      <a:endParaRPr>
                        <a:solidFill>
                          <a:srgbClr val="333333"/>
                        </a:solidFill>
                      </a:endParaRPr>
                    </a:p>
                    <a:p>
                      <a:pPr lvl="0" rtl="0">
                        <a:spcBef>
                          <a:spcPts val="0"/>
                        </a:spcBef>
                        <a:buNone/>
                      </a:pPr>
                      <a:r>
                        <a:rPr lang="en-GB">
                          <a:solidFill>
                            <a:srgbClr val="333333"/>
                          </a:solidFill>
                        </a:rPr>
                        <a:t>What CSS and JavaScript files are used?</a:t>
                      </a:r>
                    </a:p>
                    <a:p>
                      <a:pPr lvl="0" rtl="0">
                        <a:spcBef>
                          <a:spcPts val="0"/>
                        </a:spcBef>
                        <a:buClr>
                          <a:schemeClr val="dk1"/>
                        </a:buClr>
                        <a:buSzPct val="78571"/>
                        <a:buFont typeface="Arial"/>
                        <a:buNone/>
                      </a:pPr>
                      <a:r>
                        <a:rPr lang="en-GB">
                          <a:solidFill>
                            <a:srgbClr val="333333"/>
                          </a:solidFill>
                        </a:rPr>
                        <a:t>Where are the files located?</a:t>
                      </a:r>
                    </a:p>
                  </a:txBody>
                  <a:tcPr marT="91425" marB="91425" marR="91425" marL="91425"/>
                </a:tc>
                <a:tc>
                  <a:txBody>
                    <a:bodyPr>
                      <a:noAutofit/>
                    </a:bodyPr>
                    <a:lstStyle/>
                    <a:p>
                      <a:pPr lvl="0" rtl="0">
                        <a:spcBef>
                          <a:spcPts val="0"/>
                        </a:spcBef>
                        <a:buClr>
                          <a:schemeClr val="dk1"/>
                        </a:buClr>
                        <a:buSzPct val="61111"/>
                        <a:buFont typeface="Arial"/>
                        <a:buNone/>
                      </a:pPr>
                      <a:r>
                        <a:rPr lang="en-GB" sz="1800">
                          <a:solidFill>
                            <a:srgbClr val="333333"/>
                          </a:solidFill>
                          <a:latin typeface="Hammersmith One"/>
                          <a:ea typeface="Hammersmith One"/>
                          <a:cs typeface="Hammersmith One"/>
                          <a:sym typeface="Hammersmith One"/>
                        </a:rPr>
                        <a:t>write actual CSS and JavaScript</a:t>
                      </a:r>
                    </a:p>
                    <a:p>
                      <a:pPr lvl="0" rtl="0">
                        <a:spcBef>
                          <a:spcPts val="0"/>
                        </a:spcBef>
                        <a:buClr>
                          <a:schemeClr val="dk1"/>
                        </a:buClr>
                        <a:buSzPct val="78571"/>
                        <a:buFont typeface="Arial"/>
                        <a:buNone/>
                      </a:pPr>
                      <a:r>
                        <a:t/>
                      </a:r>
                      <a:endParaRPr>
                        <a:solidFill>
                          <a:srgbClr val="333333"/>
                        </a:solidFill>
                      </a:endParaRPr>
                    </a:p>
                    <a:p>
                      <a:pPr lvl="0" rtl="0">
                        <a:spcBef>
                          <a:spcPts val="0"/>
                        </a:spcBef>
                        <a:buClr>
                          <a:schemeClr val="dk1"/>
                        </a:buClr>
                        <a:buSzPct val="78571"/>
                        <a:buFont typeface="Arial"/>
                        <a:buNone/>
                      </a:pPr>
                      <a:r>
                        <a:rPr lang="en-GB">
                          <a:solidFill>
                            <a:srgbClr val="333333"/>
                          </a:solidFill>
                        </a:rPr>
                        <a:t>While it is possible to write other script languages in the HTML document, this is bad practice.</a:t>
                      </a: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269" name="Shape 26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WHAT IS HTML MADE OF</a:t>
            </a:r>
          </a:p>
        </p:txBody>
      </p:sp>
      <p:cxnSp>
        <p:nvCxnSpPr>
          <p:cNvPr id="270" name="Shape 27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271" name="Shape 271"/>
          <p:cNvSpPr txBox="1"/>
          <p:nvPr/>
        </p:nvSpPr>
        <p:spPr>
          <a:xfrm>
            <a:off x="628650"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Plain text</a:t>
            </a:r>
          </a:p>
        </p:txBody>
      </p:sp>
      <p:grpSp>
        <p:nvGrpSpPr>
          <p:cNvPr id="272" name="Shape 272"/>
          <p:cNvGrpSpPr/>
          <p:nvPr/>
        </p:nvGrpSpPr>
        <p:grpSpPr>
          <a:xfrm>
            <a:off x="628650" y="1583175"/>
            <a:ext cx="3497400" cy="1482300"/>
            <a:chOff x="323850" y="1887975"/>
            <a:chExt cx="3497400" cy="1482300"/>
          </a:xfrm>
        </p:grpSpPr>
        <p:sp>
          <p:nvSpPr>
            <p:cNvPr id="273" name="Shape 273"/>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latin typeface="Anonymous Pro"/>
                  <a:ea typeface="Anonymous Pro"/>
                  <a:cs typeface="Anonymous Pro"/>
                  <a:sym typeface="Anonymous Pro"/>
                </a:rPr>
                <a:t>Hello</a:t>
              </a:r>
            </a:p>
          </p:txBody>
        </p:sp>
        <p:sp>
          <p:nvSpPr>
            <p:cNvPr id="274" name="Shape 274"/>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275" name="Shape 275"/>
          <p:cNvGrpSpPr/>
          <p:nvPr/>
        </p:nvGrpSpPr>
        <p:grpSpPr>
          <a:xfrm>
            <a:off x="628650" y="3198750"/>
            <a:ext cx="3497400" cy="1482300"/>
            <a:chOff x="323850" y="1887975"/>
            <a:chExt cx="3497400" cy="1482300"/>
          </a:xfrm>
        </p:grpSpPr>
        <p:sp>
          <p:nvSpPr>
            <p:cNvPr id="276" name="Shape 276"/>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latin typeface="Times New Roman"/>
                  <a:ea typeface="Times New Roman"/>
                  <a:cs typeface="Times New Roman"/>
                  <a:sym typeface="Times New Roman"/>
                </a:rPr>
                <a:t>Hello</a:t>
              </a:r>
            </a:p>
          </p:txBody>
        </p:sp>
        <p:sp>
          <p:nvSpPr>
            <p:cNvPr id="277" name="Shape 277"/>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
        <p:nvSpPr>
          <p:cNvPr id="278" name="Shape 278"/>
          <p:cNvSpPr txBox="1"/>
          <p:nvPr/>
        </p:nvSpPr>
        <p:spPr>
          <a:xfrm>
            <a:off x="4972375"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&lt;element&gt;</a:t>
            </a:r>
          </a:p>
        </p:txBody>
      </p:sp>
      <p:grpSp>
        <p:nvGrpSpPr>
          <p:cNvPr id="279" name="Shape 279"/>
          <p:cNvGrpSpPr/>
          <p:nvPr/>
        </p:nvGrpSpPr>
        <p:grpSpPr>
          <a:xfrm>
            <a:off x="4972375" y="1583175"/>
            <a:ext cx="3497400" cy="1482300"/>
            <a:chOff x="323850" y="1887975"/>
            <a:chExt cx="3497400" cy="1482300"/>
          </a:xfrm>
        </p:grpSpPr>
        <p:sp>
          <p:nvSpPr>
            <p:cNvPr id="280" name="Shape 280"/>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latin typeface="Anonymous Pro"/>
                  <a:ea typeface="Anonymous Pro"/>
                  <a:cs typeface="Anonymous Pro"/>
                  <a:sym typeface="Anonymous Pro"/>
                </a:rPr>
                <a:t>&lt;hr&gt;</a:t>
              </a:r>
            </a:p>
          </p:txBody>
        </p:sp>
        <p:sp>
          <p:nvSpPr>
            <p:cNvPr id="281" name="Shape 281"/>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282" name="Shape 282"/>
          <p:cNvGrpSpPr/>
          <p:nvPr/>
        </p:nvGrpSpPr>
        <p:grpSpPr>
          <a:xfrm>
            <a:off x="4972375" y="3198750"/>
            <a:ext cx="3497400" cy="1482300"/>
            <a:chOff x="323850" y="1887975"/>
            <a:chExt cx="3497400" cy="1482300"/>
          </a:xfrm>
        </p:grpSpPr>
        <p:sp>
          <p:nvSpPr>
            <p:cNvPr id="283" name="Shape 283"/>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
          <p:nvSpPr>
            <p:cNvPr id="284" name="Shape 284"/>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cxnSp>
        <p:nvCxnSpPr>
          <p:cNvPr id="285" name="Shape 285"/>
          <p:cNvCxnSpPr/>
          <p:nvPr/>
        </p:nvCxnSpPr>
        <p:spPr>
          <a:xfrm>
            <a:off x="5124775" y="3788550"/>
            <a:ext cx="31416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pic>
        <p:nvPicPr>
          <p:cNvPr descr="maxresdefault.jpg" id="290" name="Shape 290"/>
          <p:cNvPicPr preferRelativeResize="0"/>
          <p:nvPr/>
        </p:nvPicPr>
        <p:blipFill>
          <a:blip r:embed="rId3">
            <a:alphaModFix/>
          </a:blip>
          <a:stretch>
            <a:fillRect/>
          </a:stretch>
        </p:blipFill>
        <p:spPr>
          <a:xfrm>
            <a:off x="5857800" y="3249524"/>
            <a:ext cx="1702823" cy="1133475"/>
          </a:xfrm>
          <a:prstGeom prst="rect">
            <a:avLst/>
          </a:prstGeom>
          <a:noFill/>
          <a:ln>
            <a:noFill/>
          </a:ln>
        </p:spPr>
      </p:pic>
      <p:sp>
        <p:nvSpPr>
          <p:cNvPr id="291" name="Shape 291"/>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292" name="Shape 29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WHAT IS HTML MADE OF</a:t>
            </a:r>
          </a:p>
        </p:txBody>
      </p:sp>
      <p:cxnSp>
        <p:nvCxnSpPr>
          <p:cNvPr id="293" name="Shape 293"/>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294" name="Shape 294"/>
          <p:cNvSpPr txBox="1"/>
          <p:nvPr/>
        </p:nvSpPr>
        <p:spPr>
          <a:xfrm>
            <a:off x="628650"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&lt;element&gt; with </a:t>
            </a:r>
            <a:r>
              <a:rPr lang="en-GB" sz="1800" u="sng">
                <a:solidFill>
                  <a:schemeClr val="dk1"/>
                </a:solidFill>
                <a:latin typeface="Hammersmith One"/>
                <a:ea typeface="Hammersmith One"/>
                <a:cs typeface="Hammersmith One"/>
                <a:sym typeface="Hammersmith One"/>
              </a:rPr>
              <a:t>content</a:t>
            </a:r>
          </a:p>
        </p:txBody>
      </p:sp>
      <p:grpSp>
        <p:nvGrpSpPr>
          <p:cNvPr id="295" name="Shape 295"/>
          <p:cNvGrpSpPr/>
          <p:nvPr/>
        </p:nvGrpSpPr>
        <p:grpSpPr>
          <a:xfrm>
            <a:off x="628650" y="1583175"/>
            <a:ext cx="3497400" cy="1482300"/>
            <a:chOff x="323850" y="1887975"/>
            <a:chExt cx="3497400" cy="1482300"/>
          </a:xfrm>
        </p:grpSpPr>
        <p:sp>
          <p:nvSpPr>
            <p:cNvPr id="296" name="Shape 296"/>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latin typeface="Anonymous Pro"/>
                  <a:ea typeface="Anonymous Pro"/>
                  <a:cs typeface="Anonymous Pro"/>
                  <a:sym typeface="Anonymous Pro"/>
                </a:rPr>
                <a:t>&lt;h1&gt;</a:t>
              </a:r>
              <a:r>
                <a:rPr lang="en-GB" u="sng">
                  <a:latin typeface="Anonymous Pro"/>
                  <a:ea typeface="Anonymous Pro"/>
                  <a:cs typeface="Anonymous Pro"/>
                  <a:sym typeface="Anonymous Pro"/>
                </a:rPr>
                <a:t>Hello</a:t>
              </a:r>
              <a:r>
                <a:rPr lang="en-GB">
                  <a:latin typeface="Anonymous Pro"/>
                  <a:ea typeface="Anonymous Pro"/>
                  <a:cs typeface="Anonymous Pro"/>
                  <a:sym typeface="Anonymous Pro"/>
                </a:rPr>
                <a:t>&lt;/h1&gt;</a:t>
              </a:r>
            </a:p>
          </p:txBody>
        </p:sp>
        <p:sp>
          <p:nvSpPr>
            <p:cNvPr id="297" name="Shape 297"/>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298" name="Shape 298"/>
          <p:cNvGrpSpPr/>
          <p:nvPr/>
        </p:nvGrpSpPr>
        <p:grpSpPr>
          <a:xfrm>
            <a:off x="628650" y="3198750"/>
            <a:ext cx="3497400" cy="1482300"/>
            <a:chOff x="323850" y="1887975"/>
            <a:chExt cx="3497400" cy="1482300"/>
          </a:xfrm>
        </p:grpSpPr>
        <p:sp>
          <p:nvSpPr>
            <p:cNvPr id="299" name="Shape 299"/>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3000">
                  <a:latin typeface="Times New Roman"/>
                  <a:ea typeface="Times New Roman"/>
                  <a:cs typeface="Times New Roman"/>
                  <a:sym typeface="Times New Roman"/>
                </a:rPr>
                <a:t>Hello</a:t>
              </a:r>
            </a:p>
          </p:txBody>
        </p:sp>
        <p:sp>
          <p:nvSpPr>
            <p:cNvPr id="300" name="Shape 300"/>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
        <p:nvSpPr>
          <p:cNvPr id="301" name="Shape 301"/>
          <p:cNvSpPr txBox="1"/>
          <p:nvPr/>
        </p:nvSpPr>
        <p:spPr>
          <a:xfrm>
            <a:off x="4972375"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&lt;element&gt; with </a:t>
            </a:r>
            <a:r>
              <a:rPr lang="en-GB" sz="1800" u="sng">
                <a:solidFill>
                  <a:schemeClr val="dk1"/>
                </a:solidFill>
                <a:latin typeface="Hammersmith One"/>
                <a:ea typeface="Hammersmith One"/>
                <a:cs typeface="Hammersmith One"/>
                <a:sym typeface="Hammersmith One"/>
              </a:rPr>
              <a:t>attributes</a:t>
            </a:r>
          </a:p>
        </p:txBody>
      </p:sp>
      <p:grpSp>
        <p:nvGrpSpPr>
          <p:cNvPr id="302" name="Shape 302"/>
          <p:cNvGrpSpPr/>
          <p:nvPr/>
        </p:nvGrpSpPr>
        <p:grpSpPr>
          <a:xfrm>
            <a:off x="4972375" y="1583175"/>
            <a:ext cx="3497400" cy="1482300"/>
            <a:chOff x="323850" y="1887975"/>
            <a:chExt cx="3497400" cy="1482300"/>
          </a:xfrm>
        </p:grpSpPr>
        <p:sp>
          <p:nvSpPr>
            <p:cNvPr id="303" name="Shape 303"/>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latin typeface="Anonymous Pro"/>
                  <a:ea typeface="Anonymous Pro"/>
                  <a:cs typeface="Anonymous Pro"/>
                  <a:sym typeface="Anonymous Pro"/>
                </a:rPr>
                <a:t>&lt;img </a:t>
              </a:r>
              <a:r>
                <a:rPr lang="en-GB" u="sng">
                  <a:latin typeface="Anonymous Pro"/>
                  <a:ea typeface="Anonymous Pro"/>
                  <a:cs typeface="Anonymous Pro"/>
                  <a:sym typeface="Anonymous Pro"/>
                </a:rPr>
                <a:t>src="angry-cat.jpg"</a:t>
              </a:r>
              <a:r>
                <a:rPr lang="en-GB">
                  <a:latin typeface="Anonymous Pro"/>
                  <a:ea typeface="Anonymous Pro"/>
                  <a:cs typeface="Anonymous Pro"/>
                  <a:sym typeface="Anonymous Pro"/>
                </a:rPr>
                <a:t>&gt;</a:t>
              </a:r>
            </a:p>
          </p:txBody>
        </p:sp>
        <p:sp>
          <p:nvSpPr>
            <p:cNvPr id="304" name="Shape 304"/>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305" name="Shape 305"/>
          <p:cNvGrpSpPr/>
          <p:nvPr/>
        </p:nvGrpSpPr>
        <p:grpSpPr>
          <a:xfrm>
            <a:off x="4972375" y="3198750"/>
            <a:ext cx="3497400" cy="1482300"/>
            <a:chOff x="323850" y="1887975"/>
            <a:chExt cx="3497400" cy="1482300"/>
          </a:xfrm>
        </p:grpSpPr>
        <p:sp>
          <p:nvSpPr>
            <p:cNvPr id="306" name="Shape 306"/>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Times New Roman"/>
                <a:ea typeface="Times New Roman"/>
                <a:cs typeface="Times New Roman"/>
                <a:sym typeface="Times New Roman"/>
              </a:endParaRPr>
            </a:p>
          </p:txBody>
        </p:sp>
        <p:sp>
          <p:nvSpPr>
            <p:cNvPr id="307" name="Shape 307"/>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313" name="Shape 31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SYNTAX</a:t>
            </a:r>
          </a:p>
        </p:txBody>
      </p:sp>
      <p:cxnSp>
        <p:nvCxnSpPr>
          <p:cNvPr id="314" name="Shape 31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315" name="Shape 315"/>
          <p:cNvSpPr txBox="1"/>
          <p:nvPr/>
        </p:nvSpPr>
        <p:spPr>
          <a:xfrm>
            <a:off x="4198750" y="2180375"/>
            <a:ext cx="4437600" cy="1671000"/>
          </a:xfrm>
          <a:prstGeom prst="rect">
            <a:avLst/>
          </a:prstGeom>
          <a:noFill/>
          <a:ln>
            <a:noFill/>
          </a:ln>
        </p:spPr>
        <p:txBody>
          <a:bodyPr anchorCtr="0" anchor="ctr" bIns="91425" lIns="91425" rIns="91425" tIns="91425">
            <a:noAutofit/>
          </a:bodyPr>
          <a:lstStyle/>
          <a:p>
            <a:pPr lvl="0" rtl="0">
              <a:spcBef>
                <a:spcPts val="0"/>
              </a:spcBef>
              <a:buNone/>
            </a:pPr>
            <a:r>
              <a:rPr lang="en-GB" sz="1800">
                <a:solidFill>
                  <a:schemeClr val="dk1"/>
                </a:solidFill>
                <a:highlight>
                  <a:srgbClr val="79FFD6"/>
                </a:highlight>
                <a:latin typeface="Hammersmith One"/>
                <a:ea typeface="Hammersmith One"/>
                <a:cs typeface="Hammersmith One"/>
                <a:sym typeface="Hammersmith One"/>
              </a:rPr>
              <a:t>elements</a:t>
            </a:r>
            <a:r>
              <a:rPr lang="en-GB" sz="1800">
                <a:solidFill>
                  <a:schemeClr val="dk1"/>
                </a:solidFill>
                <a:latin typeface="Hammersmith One"/>
                <a:ea typeface="Hammersmith One"/>
                <a:cs typeface="Hammersmith One"/>
                <a:sym typeface="Hammersmith One"/>
              </a:rPr>
              <a:t> are encapsulated </a:t>
            </a:r>
          </a:p>
          <a:p>
            <a:pPr lvl="0" rtl="0">
              <a:spcBef>
                <a:spcPts val="0"/>
              </a:spcBef>
              <a:buNone/>
            </a:pPr>
            <a:r>
              <a:rPr lang="en-GB" sz="1800">
                <a:solidFill>
                  <a:schemeClr val="dk1"/>
                </a:solidFill>
                <a:latin typeface="Hammersmith One"/>
                <a:ea typeface="Hammersmith One"/>
                <a:cs typeface="Hammersmith One"/>
                <a:sym typeface="Hammersmith One"/>
              </a:rPr>
              <a:t>with sharp &lt;brackets&gt;</a:t>
            </a:r>
          </a:p>
          <a:p>
            <a:pPr lvl="0" rtl="0">
              <a:spcBef>
                <a:spcPts val="0"/>
              </a:spcBef>
              <a:buNone/>
            </a:pPr>
            <a:r>
              <a:t/>
            </a:r>
            <a:endParaRPr sz="1800">
              <a:solidFill>
                <a:schemeClr val="dk1"/>
              </a:solidFill>
              <a:latin typeface="Hammersmith One"/>
              <a:ea typeface="Hammersmith One"/>
              <a:cs typeface="Hammersmith One"/>
              <a:sym typeface="Hammersmith One"/>
            </a:endParaRPr>
          </a:p>
          <a:p>
            <a:pPr lvl="0" rtl="0">
              <a:spcBef>
                <a:spcPts val="0"/>
              </a:spcBef>
              <a:buNone/>
            </a:pPr>
            <a:r>
              <a:rPr lang="en-GB" sz="1800">
                <a:solidFill>
                  <a:schemeClr val="dk1"/>
                </a:solidFill>
                <a:latin typeface="Hammersmith One"/>
                <a:ea typeface="Hammersmith One"/>
                <a:cs typeface="Hammersmith One"/>
                <a:sym typeface="Hammersmith One"/>
              </a:rPr>
              <a:t>actual </a:t>
            </a:r>
            <a:r>
              <a:rPr lang="en-GB" sz="1800">
                <a:solidFill>
                  <a:schemeClr val="dk1"/>
                </a:solidFill>
                <a:latin typeface="Hammersmith One"/>
                <a:ea typeface="Hammersmith One"/>
                <a:cs typeface="Hammersmith One"/>
                <a:sym typeface="Hammersmith One"/>
              </a:rPr>
              <a:t>text content</a:t>
            </a:r>
            <a:r>
              <a:rPr lang="en-GB" sz="1800">
                <a:solidFill>
                  <a:schemeClr val="dk1"/>
                </a:solidFill>
                <a:latin typeface="Hammersmith One"/>
                <a:ea typeface="Hammersmith One"/>
                <a:cs typeface="Hammersmith One"/>
                <a:sym typeface="Hammersmith One"/>
              </a:rPr>
              <a:t> is not.</a:t>
            </a:r>
          </a:p>
        </p:txBody>
      </p:sp>
      <p:grpSp>
        <p:nvGrpSpPr>
          <p:cNvPr id="316" name="Shape 316"/>
          <p:cNvGrpSpPr/>
          <p:nvPr/>
        </p:nvGrpSpPr>
        <p:grpSpPr>
          <a:xfrm>
            <a:off x="234750" y="1659375"/>
            <a:ext cx="3497400" cy="1482300"/>
            <a:chOff x="323850" y="1887975"/>
            <a:chExt cx="3497400" cy="1482300"/>
          </a:xfrm>
        </p:grpSpPr>
        <p:sp>
          <p:nvSpPr>
            <p:cNvPr id="317" name="Shape 317"/>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2400">
                  <a:highlight>
                    <a:srgbClr val="79FFD6"/>
                  </a:highlight>
                  <a:latin typeface="Anonymous Pro"/>
                  <a:ea typeface="Anonymous Pro"/>
                  <a:cs typeface="Anonymous Pro"/>
                  <a:sym typeface="Anonymous Pro"/>
                </a:rPr>
                <a:t>&lt;h1&gt;</a:t>
              </a:r>
              <a:r>
                <a:rPr lang="en-GB" sz="2400">
                  <a:latin typeface="Anonymous Pro"/>
                  <a:ea typeface="Anonymous Pro"/>
                  <a:cs typeface="Anonymous Pro"/>
                  <a:sym typeface="Anonymous Pro"/>
                </a:rPr>
                <a:t>Hello</a:t>
              </a:r>
              <a:r>
                <a:rPr lang="en-GB" sz="2400">
                  <a:highlight>
                    <a:srgbClr val="79FFD6"/>
                  </a:highlight>
                  <a:latin typeface="Anonymous Pro"/>
                  <a:ea typeface="Anonymous Pro"/>
                  <a:cs typeface="Anonymous Pro"/>
                  <a:sym typeface="Anonymous Pro"/>
                </a:rPr>
                <a:t>&lt;/h1&gt;</a:t>
              </a:r>
            </a:p>
          </p:txBody>
        </p:sp>
        <p:sp>
          <p:nvSpPr>
            <p:cNvPr id="318" name="Shape 318"/>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319" name="Shape 319"/>
          <p:cNvGrpSpPr/>
          <p:nvPr/>
        </p:nvGrpSpPr>
        <p:grpSpPr>
          <a:xfrm>
            <a:off x="234750" y="3274950"/>
            <a:ext cx="3497400" cy="1482300"/>
            <a:chOff x="323850" y="1887975"/>
            <a:chExt cx="3497400" cy="1482300"/>
          </a:xfrm>
        </p:grpSpPr>
        <p:sp>
          <p:nvSpPr>
            <p:cNvPr id="320" name="Shape 320"/>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3000">
                  <a:latin typeface="Times New Roman"/>
                  <a:ea typeface="Times New Roman"/>
                  <a:cs typeface="Times New Roman"/>
                  <a:sym typeface="Times New Roman"/>
                </a:rPr>
                <a:t>Hello</a:t>
              </a:r>
            </a:p>
          </p:txBody>
        </p:sp>
        <p:sp>
          <p:nvSpPr>
            <p:cNvPr id="321" name="Shape 321"/>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327" name="Shape 327"/>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SYNTAX</a:t>
            </a:r>
          </a:p>
        </p:txBody>
      </p:sp>
      <p:cxnSp>
        <p:nvCxnSpPr>
          <p:cNvPr id="328" name="Shape 328"/>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329" name="Shape 329"/>
          <p:cNvSpPr txBox="1"/>
          <p:nvPr/>
        </p:nvSpPr>
        <p:spPr>
          <a:xfrm>
            <a:off x="4295800" y="2178825"/>
            <a:ext cx="4243500" cy="17904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GB" sz="1800">
                <a:solidFill>
                  <a:schemeClr val="dk1"/>
                </a:solidFill>
                <a:highlight>
                  <a:srgbClr val="79FFD6"/>
                </a:highlight>
                <a:latin typeface="Hammersmith One"/>
                <a:ea typeface="Hammersmith One"/>
                <a:cs typeface="Hammersmith One"/>
                <a:sym typeface="Hammersmith One"/>
              </a:rPr>
              <a:t>text containing element</a:t>
            </a:r>
            <a:r>
              <a:rPr lang="en-GB" sz="1800">
                <a:solidFill>
                  <a:schemeClr val="dk1"/>
                </a:solidFill>
                <a:latin typeface="Hammersmith One"/>
                <a:ea typeface="Hammersmith One"/>
                <a:cs typeface="Hammersmith One"/>
                <a:sym typeface="Hammersmith One"/>
              </a:rPr>
              <a:t> has </a:t>
            </a:r>
          </a:p>
          <a:p>
            <a:pPr lvl="0" rtl="0">
              <a:lnSpc>
                <a:spcPct val="115000"/>
              </a:lnSpc>
              <a:spcBef>
                <a:spcPts val="0"/>
              </a:spcBef>
              <a:buNone/>
            </a:pPr>
            <a:r>
              <a:rPr lang="en-GB" sz="1800">
                <a:solidFill>
                  <a:schemeClr val="dk1"/>
                </a:solidFill>
                <a:highlight>
                  <a:srgbClr val="79FFD6"/>
                </a:highlight>
                <a:latin typeface="Hammersmith One"/>
                <a:ea typeface="Hammersmith One"/>
                <a:cs typeface="Hammersmith One"/>
                <a:sym typeface="Hammersmith One"/>
              </a:rPr>
              <a:t>&lt;start&gt;</a:t>
            </a:r>
            <a:r>
              <a:rPr lang="en-GB" sz="1800">
                <a:solidFill>
                  <a:schemeClr val="dk1"/>
                </a:solidFill>
                <a:latin typeface="Hammersmith One"/>
                <a:ea typeface="Hammersmith One"/>
                <a:cs typeface="Hammersmith One"/>
                <a:sym typeface="Hammersmith One"/>
              </a:rPr>
              <a:t> and </a:t>
            </a:r>
            <a:r>
              <a:rPr lang="en-GB" sz="1800">
                <a:solidFill>
                  <a:schemeClr val="dk1"/>
                </a:solidFill>
                <a:highlight>
                  <a:srgbClr val="79FFD6"/>
                </a:highlight>
                <a:latin typeface="Hammersmith One"/>
                <a:ea typeface="Hammersmith One"/>
                <a:cs typeface="Hammersmith One"/>
                <a:sym typeface="Hammersmith One"/>
              </a:rPr>
              <a:t>&lt;/end&gt;</a:t>
            </a:r>
          </a:p>
          <a:p>
            <a:pPr lvl="0" rtl="0">
              <a:lnSpc>
                <a:spcPct val="115000"/>
              </a:lnSpc>
              <a:spcBef>
                <a:spcPts val="0"/>
              </a:spcBef>
              <a:buNone/>
            </a:pPr>
            <a:r>
              <a:t/>
            </a:r>
            <a:endParaRPr sz="1800">
              <a:solidFill>
                <a:schemeClr val="dk1"/>
              </a:solidFill>
              <a:latin typeface="Hammersmith One"/>
              <a:ea typeface="Hammersmith One"/>
              <a:cs typeface="Hammersmith One"/>
              <a:sym typeface="Hammersmith One"/>
            </a:endParaRPr>
          </a:p>
          <a:p>
            <a:pPr lvl="0" rtl="0">
              <a:lnSpc>
                <a:spcPct val="115000"/>
              </a:lnSpc>
              <a:spcBef>
                <a:spcPts val="0"/>
              </a:spcBef>
              <a:buNone/>
            </a:pPr>
            <a:r>
              <a:rPr lang="en-GB" sz="1800">
                <a:solidFill>
                  <a:schemeClr val="dk1"/>
                </a:solidFill>
                <a:latin typeface="Hammersmith One"/>
                <a:ea typeface="Hammersmith One"/>
                <a:cs typeface="Hammersmith One"/>
                <a:sym typeface="Hammersmith One"/>
              </a:rPr>
              <a:t>self contained element</a:t>
            </a:r>
          </a:p>
          <a:p>
            <a:pPr lvl="0" rtl="0">
              <a:lnSpc>
                <a:spcPct val="115000"/>
              </a:lnSpc>
              <a:spcBef>
                <a:spcPts val="0"/>
              </a:spcBef>
              <a:buNone/>
            </a:pPr>
            <a:r>
              <a:rPr lang="en-GB" sz="1800">
                <a:solidFill>
                  <a:schemeClr val="dk1"/>
                </a:solidFill>
                <a:latin typeface="Hammersmith One"/>
                <a:ea typeface="Hammersmith One"/>
                <a:cs typeface="Hammersmith One"/>
                <a:sym typeface="Hammersmith One"/>
              </a:rPr>
              <a:t>only has </a:t>
            </a:r>
            <a:r>
              <a:rPr lang="en-GB" sz="1800">
                <a:solidFill>
                  <a:schemeClr val="dk1"/>
                </a:solidFill>
                <a:latin typeface="Hammersmith One"/>
                <a:ea typeface="Hammersmith One"/>
                <a:cs typeface="Hammersmith One"/>
                <a:sym typeface="Hammersmith One"/>
              </a:rPr>
              <a:t>&lt;start&gt;</a:t>
            </a:r>
          </a:p>
        </p:txBody>
      </p:sp>
      <p:grpSp>
        <p:nvGrpSpPr>
          <p:cNvPr id="330" name="Shape 330"/>
          <p:cNvGrpSpPr/>
          <p:nvPr/>
        </p:nvGrpSpPr>
        <p:grpSpPr>
          <a:xfrm>
            <a:off x="234750" y="1659375"/>
            <a:ext cx="3497400" cy="1482300"/>
            <a:chOff x="323850" y="1887975"/>
            <a:chExt cx="3497400" cy="1482300"/>
          </a:xfrm>
        </p:grpSpPr>
        <p:sp>
          <p:nvSpPr>
            <p:cNvPr id="331" name="Shape 331"/>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2400">
                  <a:highlight>
                    <a:srgbClr val="79FFD6"/>
                  </a:highlight>
                  <a:latin typeface="Anonymous Pro"/>
                  <a:ea typeface="Anonymous Pro"/>
                  <a:cs typeface="Anonymous Pro"/>
                  <a:sym typeface="Anonymous Pro"/>
                </a:rPr>
                <a:t>&lt;h1&gt;</a:t>
              </a:r>
              <a:r>
                <a:rPr lang="en-GB" sz="2400">
                  <a:latin typeface="Anonymous Pro"/>
                  <a:ea typeface="Anonymous Pro"/>
                  <a:cs typeface="Anonymous Pro"/>
                  <a:sym typeface="Anonymous Pro"/>
                </a:rPr>
                <a:t>Hello</a:t>
              </a:r>
              <a:r>
                <a:rPr lang="en-GB" sz="2400">
                  <a:highlight>
                    <a:srgbClr val="79FFD6"/>
                  </a:highlight>
                  <a:latin typeface="Anonymous Pro"/>
                  <a:ea typeface="Anonymous Pro"/>
                  <a:cs typeface="Anonymous Pro"/>
                  <a:sym typeface="Anonymous Pro"/>
                </a:rPr>
                <a:t>&lt;/h1&gt;</a:t>
              </a:r>
            </a:p>
            <a:p>
              <a:pPr lvl="0" rtl="0">
                <a:spcBef>
                  <a:spcPts val="0"/>
                </a:spcBef>
                <a:buNone/>
              </a:pPr>
              <a:r>
                <a:rPr lang="en-GB" sz="2400">
                  <a:latin typeface="Anonymous Pro"/>
                  <a:ea typeface="Anonymous Pro"/>
                  <a:cs typeface="Anonymous Pro"/>
                  <a:sym typeface="Anonymous Pro"/>
                </a:rPr>
                <a:t>&lt;hr&gt;</a:t>
              </a:r>
            </a:p>
          </p:txBody>
        </p:sp>
        <p:sp>
          <p:nvSpPr>
            <p:cNvPr id="332" name="Shape 332"/>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333" name="Shape 333"/>
          <p:cNvGrpSpPr/>
          <p:nvPr/>
        </p:nvGrpSpPr>
        <p:grpSpPr>
          <a:xfrm>
            <a:off x="234750" y="3274950"/>
            <a:ext cx="3497400" cy="1482300"/>
            <a:chOff x="323850" y="1887975"/>
            <a:chExt cx="3497400" cy="1482300"/>
          </a:xfrm>
        </p:grpSpPr>
        <p:sp>
          <p:nvSpPr>
            <p:cNvPr id="334" name="Shape 334"/>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3000">
                  <a:latin typeface="Times New Roman"/>
                  <a:ea typeface="Times New Roman"/>
                  <a:cs typeface="Times New Roman"/>
                  <a:sym typeface="Times New Roman"/>
                </a:rPr>
                <a:t>Hello</a:t>
              </a:r>
            </a:p>
          </p:txBody>
        </p:sp>
        <p:sp>
          <p:nvSpPr>
            <p:cNvPr id="335" name="Shape 335"/>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cxnSp>
        <p:nvCxnSpPr>
          <p:cNvPr id="336" name="Shape 336"/>
          <p:cNvCxnSpPr/>
          <p:nvPr/>
        </p:nvCxnSpPr>
        <p:spPr>
          <a:xfrm>
            <a:off x="409875" y="4008075"/>
            <a:ext cx="30906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342" name="Shape 34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SYNTAX</a:t>
            </a:r>
          </a:p>
        </p:txBody>
      </p:sp>
      <p:cxnSp>
        <p:nvCxnSpPr>
          <p:cNvPr id="343" name="Shape 343"/>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344" name="Shape 344"/>
          <p:cNvSpPr txBox="1"/>
          <p:nvPr/>
        </p:nvSpPr>
        <p:spPr>
          <a:xfrm>
            <a:off x="234750" y="906950"/>
            <a:ext cx="2870100" cy="7356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GB" sz="1800">
                <a:solidFill>
                  <a:schemeClr val="dk1"/>
                </a:solidFill>
                <a:highlight>
                  <a:srgbClr val="79FFD6"/>
                </a:highlight>
                <a:latin typeface="Hammersmith One"/>
                <a:ea typeface="Hammersmith One"/>
                <a:cs typeface="Hammersmith One"/>
                <a:sym typeface="Hammersmith One"/>
              </a:rPr>
              <a:t>elements can be placed</a:t>
            </a:r>
          </a:p>
          <a:p>
            <a:pPr lvl="0" rtl="0">
              <a:lnSpc>
                <a:spcPct val="115000"/>
              </a:lnSpc>
              <a:spcBef>
                <a:spcPts val="0"/>
              </a:spcBef>
              <a:buNone/>
            </a:pPr>
            <a:r>
              <a:rPr lang="en-GB" sz="1800">
                <a:solidFill>
                  <a:schemeClr val="dk1"/>
                </a:solidFill>
                <a:latin typeface="Hammersmith One"/>
                <a:ea typeface="Hammersmith One"/>
                <a:cs typeface="Hammersmith One"/>
                <a:sym typeface="Hammersmith One"/>
              </a:rPr>
              <a:t>inside other elements</a:t>
            </a:r>
          </a:p>
        </p:txBody>
      </p:sp>
      <p:grpSp>
        <p:nvGrpSpPr>
          <p:cNvPr id="345" name="Shape 345"/>
          <p:cNvGrpSpPr/>
          <p:nvPr/>
        </p:nvGrpSpPr>
        <p:grpSpPr>
          <a:xfrm>
            <a:off x="234750" y="1659375"/>
            <a:ext cx="3497400" cy="1482300"/>
            <a:chOff x="323850" y="1887975"/>
            <a:chExt cx="3497400" cy="1482300"/>
          </a:xfrm>
        </p:grpSpPr>
        <p:sp>
          <p:nvSpPr>
            <p:cNvPr id="346" name="Shape 346"/>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GB" sz="1800">
                  <a:highlight>
                    <a:srgbClr val="79FFD6"/>
                  </a:highlight>
                  <a:latin typeface="Anonymous Pro"/>
                  <a:ea typeface="Anonymous Pro"/>
                  <a:cs typeface="Anonymous Pro"/>
                  <a:sym typeface="Anonymous Pro"/>
                </a:rPr>
                <a:t>&lt;h1&gt;</a:t>
              </a:r>
            </a:p>
            <a:p>
              <a:pPr indent="457200" lvl="0" rtl="0">
                <a:spcBef>
                  <a:spcPts val="0"/>
                </a:spcBef>
                <a:buNone/>
              </a:pPr>
              <a:r>
                <a:rPr lang="en-GB" sz="1800">
                  <a:latin typeface="Anonymous Pro"/>
                  <a:ea typeface="Anonymous Pro"/>
                  <a:cs typeface="Anonymous Pro"/>
                  <a:sym typeface="Anonymous Pro"/>
                </a:rPr>
                <a:t>Save </a:t>
              </a:r>
              <a:r>
                <a:rPr lang="en-GB" sz="1800">
                  <a:latin typeface="Anonymous Pro"/>
                  <a:ea typeface="Anonymous Pro"/>
                  <a:cs typeface="Anonymous Pro"/>
                  <a:sym typeface="Anonymous Pro"/>
                </a:rPr>
                <a:t>&lt;em&gt;me&lt;/em&gt;</a:t>
              </a:r>
              <a:r>
                <a:rPr lang="en-GB" sz="1800">
                  <a:latin typeface="Anonymous Pro"/>
                  <a:ea typeface="Anonymous Pro"/>
                  <a:cs typeface="Anonymous Pro"/>
                  <a:sym typeface="Anonymous Pro"/>
                </a:rPr>
                <a:t> !</a:t>
              </a:r>
            </a:p>
            <a:p>
              <a:pPr lvl="0" rtl="0">
                <a:spcBef>
                  <a:spcPts val="0"/>
                </a:spcBef>
                <a:buNone/>
              </a:pPr>
              <a:r>
                <a:rPr lang="en-GB" sz="1800">
                  <a:highlight>
                    <a:srgbClr val="79FFD6"/>
                  </a:highlight>
                  <a:latin typeface="Anonymous Pro"/>
                  <a:ea typeface="Anonymous Pro"/>
                  <a:cs typeface="Anonymous Pro"/>
                  <a:sym typeface="Anonymous Pro"/>
                </a:rPr>
                <a:t>&lt;/h1&gt;</a:t>
              </a:r>
            </a:p>
          </p:txBody>
        </p:sp>
        <p:sp>
          <p:nvSpPr>
            <p:cNvPr id="347" name="Shape 347"/>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348" name="Shape 348"/>
          <p:cNvGrpSpPr/>
          <p:nvPr/>
        </p:nvGrpSpPr>
        <p:grpSpPr>
          <a:xfrm>
            <a:off x="234750" y="3274950"/>
            <a:ext cx="3497400" cy="1482300"/>
            <a:chOff x="323850" y="1887975"/>
            <a:chExt cx="3497400" cy="1482300"/>
          </a:xfrm>
        </p:grpSpPr>
        <p:sp>
          <p:nvSpPr>
            <p:cNvPr id="349" name="Shape 349"/>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3000">
                  <a:latin typeface="Times New Roman"/>
                  <a:ea typeface="Times New Roman"/>
                  <a:cs typeface="Times New Roman"/>
                  <a:sym typeface="Times New Roman"/>
                </a:rPr>
                <a:t>Save </a:t>
              </a:r>
              <a:r>
                <a:rPr b="1" i="1" lang="en-GB" sz="3000">
                  <a:latin typeface="Times New Roman"/>
                  <a:ea typeface="Times New Roman"/>
                  <a:cs typeface="Times New Roman"/>
                  <a:sym typeface="Times New Roman"/>
                </a:rPr>
                <a:t>me</a:t>
              </a:r>
              <a:r>
                <a:rPr b="1" lang="en-GB" sz="3000">
                  <a:latin typeface="Times New Roman"/>
                  <a:ea typeface="Times New Roman"/>
                  <a:cs typeface="Times New Roman"/>
                  <a:sym typeface="Times New Roman"/>
                </a:rPr>
                <a:t> !</a:t>
              </a:r>
            </a:p>
          </p:txBody>
        </p:sp>
        <p:sp>
          <p:nvSpPr>
            <p:cNvPr id="350" name="Shape 350"/>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
        <p:nvSpPr>
          <p:cNvPr id="351" name="Shape 351"/>
          <p:cNvSpPr txBox="1"/>
          <p:nvPr/>
        </p:nvSpPr>
        <p:spPr>
          <a:xfrm>
            <a:off x="5411850" y="1189050"/>
            <a:ext cx="3497400" cy="425400"/>
          </a:xfrm>
          <a:prstGeom prst="rect">
            <a:avLst/>
          </a:prstGeom>
          <a:noFill/>
          <a:ln>
            <a:noFill/>
          </a:ln>
        </p:spPr>
        <p:txBody>
          <a:bodyPr anchorCtr="0" anchor="ctr" bIns="91425" lIns="91425" rIns="91425" tIns="91425">
            <a:noAutofit/>
          </a:bodyPr>
          <a:lstStyle/>
          <a:p>
            <a:pPr lvl="0" rtl="0">
              <a:spcBef>
                <a:spcPts val="0"/>
              </a:spcBef>
              <a:buNone/>
            </a:pPr>
            <a:r>
              <a:rPr lang="en-GB" sz="1800">
                <a:solidFill>
                  <a:schemeClr val="dk1"/>
                </a:solidFill>
                <a:latin typeface="Hammersmith One"/>
                <a:ea typeface="Hammersmith One"/>
                <a:cs typeface="Hammersmith One"/>
                <a:sym typeface="Hammersmith One"/>
              </a:rPr>
              <a:t>elements not nested</a:t>
            </a:r>
          </a:p>
        </p:txBody>
      </p:sp>
      <p:grpSp>
        <p:nvGrpSpPr>
          <p:cNvPr id="352" name="Shape 352"/>
          <p:cNvGrpSpPr/>
          <p:nvPr/>
        </p:nvGrpSpPr>
        <p:grpSpPr>
          <a:xfrm>
            <a:off x="5411850" y="1659375"/>
            <a:ext cx="3497400" cy="1482300"/>
            <a:chOff x="323850" y="1887975"/>
            <a:chExt cx="3497400" cy="1482300"/>
          </a:xfrm>
        </p:grpSpPr>
        <p:sp>
          <p:nvSpPr>
            <p:cNvPr id="353" name="Shape 353"/>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solidFill>
                    <a:schemeClr val="dk1"/>
                  </a:solidFill>
                  <a:highlight>
                    <a:srgbClr val="79FFD6"/>
                  </a:highlight>
                  <a:latin typeface="Anonymous Pro"/>
                  <a:ea typeface="Anonymous Pro"/>
                  <a:cs typeface="Anonymous Pro"/>
                  <a:sym typeface="Anonymous Pro"/>
                </a:rPr>
                <a:t>&lt;h1&gt;</a:t>
              </a:r>
              <a:r>
                <a:rPr lang="en-GB" sz="1800">
                  <a:solidFill>
                    <a:schemeClr val="dk1"/>
                  </a:solidFill>
                  <a:latin typeface="Anonymous Pro"/>
                  <a:ea typeface="Anonymous Pro"/>
                  <a:cs typeface="Anonymous Pro"/>
                  <a:sym typeface="Anonymous Pro"/>
                </a:rPr>
                <a:t>Save</a:t>
              </a:r>
              <a:r>
                <a:rPr lang="en-GB" sz="1800">
                  <a:solidFill>
                    <a:schemeClr val="dk1"/>
                  </a:solidFill>
                  <a:highlight>
                    <a:srgbClr val="79FFD6"/>
                  </a:highlight>
                  <a:latin typeface="Anonymous Pro"/>
                  <a:ea typeface="Anonymous Pro"/>
                  <a:cs typeface="Anonymous Pro"/>
                  <a:sym typeface="Anonymous Pro"/>
                </a:rPr>
                <a:t>&lt;/h1&gt;</a:t>
              </a:r>
            </a:p>
            <a:p>
              <a:pPr indent="-69850" lvl="0" marL="0" rtl="0">
                <a:spcBef>
                  <a:spcPts val="0"/>
                </a:spcBef>
                <a:buClr>
                  <a:schemeClr val="dk1"/>
                </a:buClr>
                <a:buSzPct val="61111"/>
                <a:buFont typeface="Arial"/>
                <a:buNone/>
              </a:pPr>
              <a:r>
                <a:rPr lang="en-GB" sz="1800">
                  <a:solidFill>
                    <a:schemeClr val="dk1"/>
                  </a:solidFill>
                  <a:latin typeface="Anonymous Pro"/>
                  <a:ea typeface="Anonymous Pro"/>
                  <a:cs typeface="Anonymous Pro"/>
                  <a:sym typeface="Anonymous Pro"/>
                </a:rPr>
                <a:t>&lt;em&gt;</a:t>
              </a:r>
              <a:r>
                <a:rPr lang="en-GB" sz="1800">
                  <a:solidFill>
                    <a:schemeClr val="dk1"/>
                  </a:solidFill>
                  <a:latin typeface="Anonymous Pro"/>
                  <a:ea typeface="Anonymous Pro"/>
                  <a:cs typeface="Anonymous Pro"/>
                  <a:sym typeface="Anonymous Pro"/>
                </a:rPr>
                <a:t>me</a:t>
              </a:r>
              <a:r>
                <a:rPr lang="en-GB" sz="1800">
                  <a:solidFill>
                    <a:schemeClr val="dk1"/>
                  </a:solidFill>
                  <a:latin typeface="Anonymous Pro"/>
                  <a:ea typeface="Anonymous Pro"/>
                  <a:cs typeface="Anonymous Pro"/>
                  <a:sym typeface="Anonymous Pro"/>
                </a:rPr>
                <a:t>&lt;/em&gt;</a:t>
              </a:r>
              <a:r>
                <a:rPr lang="en-GB" sz="1800">
                  <a:solidFill>
                    <a:schemeClr val="dk1"/>
                  </a:solidFill>
                  <a:latin typeface="Anonymous Pro"/>
                  <a:ea typeface="Anonymous Pro"/>
                  <a:cs typeface="Anonymous Pro"/>
                  <a:sym typeface="Anonymous Pro"/>
                </a:rPr>
                <a:t> !</a:t>
              </a:r>
            </a:p>
          </p:txBody>
        </p:sp>
        <p:sp>
          <p:nvSpPr>
            <p:cNvPr id="354" name="Shape 354"/>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355" name="Shape 355"/>
          <p:cNvGrpSpPr/>
          <p:nvPr/>
        </p:nvGrpSpPr>
        <p:grpSpPr>
          <a:xfrm>
            <a:off x="5411850" y="3274950"/>
            <a:ext cx="3497400" cy="1482300"/>
            <a:chOff x="323850" y="1887975"/>
            <a:chExt cx="3497400" cy="1482300"/>
          </a:xfrm>
        </p:grpSpPr>
        <p:sp>
          <p:nvSpPr>
            <p:cNvPr id="356" name="Shape 356"/>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3000">
                  <a:solidFill>
                    <a:schemeClr val="dk1"/>
                  </a:solidFill>
                  <a:latin typeface="Times New Roman"/>
                  <a:ea typeface="Times New Roman"/>
                  <a:cs typeface="Times New Roman"/>
                  <a:sym typeface="Times New Roman"/>
                </a:rPr>
                <a:t>Save</a:t>
              </a:r>
            </a:p>
            <a:p>
              <a:pPr lvl="0" rtl="0">
                <a:spcBef>
                  <a:spcPts val="0"/>
                </a:spcBef>
                <a:buClr>
                  <a:schemeClr val="dk1"/>
                </a:buClr>
                <a:buSzPct val="61111"/>
                <a:buFont typeface="Arial"/>
                <a:buNone/>
              </a:pPr>
              <a:r>
                <a:rPr i="1" lang="en-GB" sz="1800">
                  <a:solidFill>
                    <a:schemeClr val="dk1"/>
                  </a:solidFill>
                  <a:latin typeface="Times New Roman"/>
                  <a:ea typeface="Times New Roman"/>
                  <a:cs typeface="Times New Roman"/>
                  <a:sym typeface="Times New Roman"/>
                </a:rPr>
                <a:t>me</a:t>
              </a:r>
              <a:r>
                <a:rPr lang="en-GB" sz="1800">
                  <a:solidFill>
                    <a:schemeClr val="dk1"/>
                  </a:solidFill>
                  <a:latin typeface="Times New Roman"/>
                  <a:ea typeface="Times New Roman"/>
                  <a:cs typeface="Times New Roman"/>
                  <a:sym typeface="Times New Roman"/>
                </a:rPr>
                <a:t> !</a:t>
              </a:r>
            </a:p>
          </p:txBody>
        </p:sp>
        <p:sp>
          <p:nvSpPr>
            <p:cNvPr id="357" name="Shape 357"/>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
        <p:nvSpPr>
          <p:cNvPr id="358" name="Shape 358"/>
          <p:cNvSpPr/>
          <p:nvPr/>
        </p:nvSpPr>
        <p:spPr>
          <a:xfrm>
            <a:off x="3104850" y="830750"/>
            <a:ext cx="1530300" cy="1530300"/>
          </a:xfrm>
          <a:prstGeom prst="ellipse">
            <a:avLst/>
          </a:prstGeom>
          <a:solidFill>
            <a:schemeClr val="accent5"/>
          </a:solidFill>
          <a:ln>
            <a:noFill/>
          </a:ln>
        </p:spPr>
        <p:txBody>
          <a:bodyPr anchorCtr="0" anchor="ctr" bIns="91425" lIns="91425" rIns="91425" tIns="91425">
            <a:noAutofit/>
          </a:bodyPr>
          <a:lstStyle/>
          <a:p>
            <a:pPr lvl="0" rtl="0">
              <a:spcBef>
                <a:spcPts val="0"/>
              </a:spcBef>
              <a:buNone/>
            </a:pPr>
            <a:r>
              <a:rPr lang="en-GB" sz="1200">
                <a:solidFill>
                  <a:srgbClr val="FFFFFF"/>
                </a:solidFill>
                <a:latin typeface="Hammersmith One"/>
                <a:ea typeface="Hammersmith One"/>
                <a:cs typeface="Hammersmith One"/>
                <a:sym typeface="Hammersmith One"/>
              </a:rPr>
              <a:t>this is called</a:t>
            </a:r>
          </a:p>
          <a:p>
            <a:pPr lvl="0" rtl="0">
              <a:spcBef>
                <a:spcPts val="0"/>
              </a:spcBef>
              <a:buNone/>
            </a:pPr>
            <a:r>
              <a:rPr lang="en-GB" sz="1800">
                <a:solidFill>
                  <a:schemeClr val="accent6"/>
                </a:solidFill>
                <a:latin typeface="Hammersmith One"/>
                <a:ea typeface="Hammersmith One"/>
                <a:cs typeface="Hammersmith One"/>
                <a:sym typeface="Hammersmith One"/>
              </a:rPr>
              <a:t>NESTING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364" name="Shape 36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SYNTAX</a:t>
            </a:r>
          </a:p>
        </p:txBody>
      </p:sp>
      <p:cxnSp>
        <p:nvCxnSpPr>
          <p:cNvPr id="365" name="Shape 365"/>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366" name="Shape 366"/>
          <p:cNvSpPr txBox="1"/>
          <p:nvPr/>
        </p:nvSpPr>
        <p:spPr>
          <a:xfrm>
            <a:off x="234750" y="906950"/>
            <a:ext cx="3497400" cy="7356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GB" sz="1800">
                <a:solidFill>
                  <a:schemeClr val="dk1"/>
                </a:solidFill>
                <a:latin typeface="Hammersmith One"/>
                <a:ea typeface="Hammersmith One"/>
                <a:cs typeface="Hammersmith One"/>
                <a:sym typeface="Hammersmith One"/>
              </a:rPr>
              <a:t>use indent to indicate nesting</a:t>
            </a:r>
          </a:p>
        </p:txBody>
      </p:sp>
      <p:grpSp>
        <p:nvGrpSpPr>
          <p:cNvPr id="367" name="Shape 367"/>
          <p:cNvGrpSpPr/>
          <p:nvPr/>
        </p:nvGrpSpPr>
        <p:grpSpPr>
          <a:xfrm>
            <a:off x="234750" y="1659375"/>
            <a:ext cx="3497400" cy="1482300"/>
            <a:chOff x="323850" y="1887975"/>
            <a:chExt cx="3497400" cy="1482300"/>
          </a:xfrm>
        </p:grpSpPr>
        <p:sp>
          <p:nvSpPr>
            <p:cNvPr id="368" name="Shape 368"/>
            <p:cNvSpPr txBox="1"/>
            <p:nvPr/>
          </p:nvSpPr>
          <p:spPr>
            <a:xfrm>
              <a:off x="323850" y="1887975"/>
              <a:ext cx="3497400" cy="11796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GB" sz="1800">
                  <a:latin typeface="Anonymous Pro"/>
                  <a:ea typeface="Anonymous Pro"/>
                  <a:cs typeface="Anonymous Pro"/>
                  <a:sym typeface="Anonymous Pro"/>
                </a:rPr>
                <a:t>&lt;div&gt;</a:t>
              </a:r>
            </a:p>
            <a:p>
              <a:pPr indent="0" lvl="0" marL="0" rtl="0">
                <a:spcBef>
                  <a:spcPts val="0"/>
                </a:spcBef>
                <a:buNone/>
              </a:pPr>
              <a:r>
                <a:rPr lang="en-GB" sz="1800">
                  <a:latin typeface="Anonymous Pro"/>
                  <a:ea typeface="Anonymous Pro"/>
                  <a:cs typeface="Anonymous Pro"/>
                  <a:sym typeface="Anonymous Pro"/>
                </a:rPr>
                <a:t>    </a:t>
              </a:r>
              <a:r>
                <a:rPr lang="en-GB" sz="1800">
                  <a:latin typeface="Anonymous Pro"/>
                  <a:ea typeface="Anonymous Pro"/>
                  <a:cs typeface="Anonymous Pro"/>
                  <a:sym typeface="Anonymous Pro"/>
                </a:rPr>
                <a:t>&lt;p&gt;hello&lt;/p&gt;</a:t>
              </a:r>
            </a:p>
            <a:p>
              <a:pPr lvl="0" rtl="0">
                <a:spcBef>
                  <a:spcPts val="0"/>
                </a:spcBef>
                <a:buNone/>
              </a:pPr>
              <a:r>
                <a:rPr lang="en-GB" sz="1800">
                  <a:latin typeface="Anonymous Pro"/>
                  <a:ea typeface="Anonymous Pro"/>
                  <a:cs typeface="Anonymous Pro"/>
                  <a:sym typeface="Anonymous Pro"/>
                </a:rPr>
                <a:t>&lt;/div&gt;</a:t>
              </a:r>
            </a:p>
          </p:txBody>
        </p:sp>
        <p:sp>
          <p:nvSpPr>
            <p:cNvPr id="369" name="Shape 369"/>
            <p:cNvSpPr txBox="1"/>
            <p:nvPr/>
          </p:nvSpPr>
          <p:spPr>
            <a:xfrm>
              <a:off x="323850" y="30675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370" name="Shape 370"/>
          <p:cNvSpPr txBox="1"/>
          <p:nvPr/>
        </p:nvSpPr>
        <p:spPr>
          <a:xfrm>
            <a:off x="5411850" y="1189050"/>
            <a:ext cx="3497400" cy="425400"/>
          </a:xfrm>
          <a:prstGeom prst="rect">
            <a:avLst/>
          </a:prstGeom>
          <a:noFill/>
          <a:ln>
            <a:noFill/>
          </a:ln>
        </p:spPr>
        <p:txBody>
          <a:bodyPr anchorCtr="0" anchor="ctr" bIns="91425" lIns="91425" rIns="91425" tIns="91425">
            <a:noAutofit/>
          </a:bodyPr>
          <a:lstStyle/>
          <a:p>
            <a:pPr lvl="0" rtl="0">
              <a:spcBef>
                <a:spcPts val="0"/>
              </a:spcBef>
              <a:buNone/>
            </a:pPr>
            <a:r>
              <a:rPr lang="en-GB" sz="1800">
                <a:solidFill>
                  <a:schemeClr val="dk1"/>
                </a:solidFill>
                <a:latin typeface="Hammersmith One"/>
                <a:ea typeface="Hammersmith One"/>
                <a:cs typeface="Hammersmith One"/>
                <a:sym typeface="Hammersmith One"/>
              </a:rPr>
              <a:t>wrong way</a:t>
            </a:r>
          </a:p>
        </p:txBody>
      </p:sp>
      <p:grpSp>
        <p:nvGrpSpPr>
          <p:cNvPr id="371" name="Shape 371"/>
          <p:cNvGrpSpPr/>
          <p:nvPr/>
        </p:nvGrpSpPr>
        <p:grpSpPr>
          <a:xfrm>
            <a:off x="5411850" y="1659375"/>
            <a:ext cx="3497400" cy="1482300"/>
            <a:chOff x="323850" y="1887975"/>
            <a:chExt cx="3497400" cy="1482300"/>
          </a:xfrm>
        </p:grpSpPr>
        <p:sp>
          <p:nvSpPr>
            <p:cNvPr id="372" name="Shape 372"/>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solidFill>
                    <a:schemeClr val="dk1"/>
                  </a:solidFill>
                  <a:latin typeface="Anonymous Pro"/>
                  <a:ea typeface="Anonymous Pro"/>
                  <a:cs typeface="Anonymous Pro"/>
                  <a:sym typeface="Anonymous Pro"/>
                </a:rPr>
                <a:t>&lt;div&gt;</a:t>
              </a:r>
            </a:p>
            <a:p>
              <a:pPr lvl="0" rtl="0">
                <a:spcBef>
                  <a:spcPts val="0"/>
                </a:spcBef>
                <a:buNone/>
              </a:pPr>
              <a:r>
                <a:rPr lang="en-GB" sz="1800">
                  <a:solidFill>
                    <a:schemeClr val="dk1"/>
                  </a:solidFill>
                  <a:latin typeface="Anonymous Pro"/>
                  <a:ea typeface="Anonymous Pro"/>
                  <a:cs typeface="Anonymous Pro"/>
                  <a:sym typeface="Anonymous Pro"/>
                </a:rPr>
                <a:t>&lt;p&gt;hello&lt;/p&gt;</a:t>
              </a:r>
            </a:p>
            <a:p>
              <a:pPr lvl="0" rtl="0">
                <a:spcBef>
                  <a:spcPts val="0"/>
                </a:spcBef>
                <a:buNone/>
              </a:pPr>
              <a:r>
                <a:rPr lang="en-GB" sz="1800">
                  <a:solidFill>
                    <a:schemeClr val="dk1"/>
                  </a:solidFill>
                  <a:latin typeface="Anonymous Pro"/>
                  <a:ea typeface="Anonymous Pro"/>
                  <a:cs typeface="Anonymous Pro"/>
                  <a:sym typeface="Anonymous Pro"/>
                </a:rPr>
                <a:t>&lt;/div&gt;</a:t>
              </a:r>
            </a:p>
          </p:txBody>
        </p:sp>
        <p:sp>
          <p:nvSpPr>
            <p:cNvPr id="373" name="Shape 373"/>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374" name="Shape 374"/>
          <p:cNvSpPr txBox="1"/>
          <p:nvPr/>
        </p:nvSpPr>
        <p:spPr>
          <a:xfrm>
            <a:off x="234750" y="3141675"/>
            <a:ext cx="3497400" cy="4707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GB" sz="1800">
                <a:solidFill>
                  <a:schemeClr val="dk1"/>
                </a:solidFill>
                <a:latin typeface="Hammersmith One"/>
                <a:ea typeface="Hammersmith One"/>
                <a:cs typeface="Hammersmith One"/>
                <a:sym typeface="Hammersmith One"/>
              </a:rPr>
              <a:t>indent = Tab key</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380" name="Shape 38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381" name="Shape 381"/>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382" name="Shape 382"/>
          <p:cNvGrpSpPr/>
          <p:nvPr/>
        </p:nvGrpSpPr>
        <p:grpSpPr>
          <a:xfrm>
            <a:off x="234750" y="1253394"/>
            <a:ext cx="3724200" cy="3400422"/>
            <a:chOff x="403100" y="1231750"/>
            <a:chExt cx="3724200" cy="3862800"/>
          </a:xfrm>
        </p:grpSpPr>
        <p:sp>
          <p:nvSpPr>
            <p:cNvPr id="383" name="Shape 383"/>
            <p:cNvSpPr txBox="1"/>
            <p:nvPr/>
          </p:nvSpPr>
          <p:spPr>
            <a:xfrm>
              <a:off x="403100" y="1231750"/>
              <a:ext cx="3724200" cy="35601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lnSpc>
                  <a:spcPct val="136363"/>
                </a:lnSpc>
                <a:spcBef>
                  <a:spcPts val="0"/>
                </a:spcBef>
                <a:buNone/>
              </a:pPr>
              <a:r>
                <a:rPr lang="en-GB" sz="1200">
                  <a:solidFill>
                    <a:srgbClr val="333333"/>
                  </a:solidFill>
                  <a:latin typeface="Anonymous Pro"/>
                  <a:ea typeface="Anonymous Pro"/>
                  <a:cs typeface="Anonymous Pro"/>
                  <a:sym typeface="Anonymous Pro"/>
                </a:rPr>
                <a:t>&lt;!doctype html&gt;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 lang="en"&gt;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&lt;meta charset="utf-8"&gt;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&lt;title&gt;My first Webpage&lt;/title&gt;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&lt;/html&gt;</a:t>
              </a:r>
            </a:p>
          </p:txBody>
        </p:sp>
        <p:sp>
          <p:nvSpPr>
            <p:cNvPr id="384" name="Shape 384"/>
            <p:cNvSpPr txBox="1"/>
            <p:nvPr/>
          </p:nvSpPr>
          <p:spPr>
            <a:xfrm>
              <a:off x="403100" y="4791850"/>
              <a:ext cx="37242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385" name="Shape 385"/>
          <p:cNvSpPr txBox="1"/>
          <p:nvPr/>
        </p:nvSpPr>
        <p:spPr>
          <a:xfrm>
            <a:off x="4684050" y="1253424"/>
            <a:ext cx="4225200" cy="15528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GB">
                <a:latin typeface="Anonymous Pro"/>
                <a:ea typeface="Anonymous Pro"/>
                <a:cs typeface="Anonymous Pro"/>
                <a:sym typeface="Anonymous Pro"/>
              </a:rPr>
              <a:t>&lt;!doctype html&gt;</a:t>
            </a:r>
          </a:p>
          <a:p>
            <a:pPr lvl="0" rtl="0">
              <a:spcBef>
                <a:spcPts val="0"/>
              </a:spcBef>
              <a:buNone/>
            </a:pPr>
            <a:r>
              <a:t/>
            </a:r>
            <a:endParaRPr>
              <a:latin typeface="Anonymous Pro"/>
              <a:ea typeface="Anonymous Pro"/>
              <a:cs typeface="Anonymous Pro"/>
              <a:sym typeface="Anonymous Pro"/>
            </a:endParaRPr>
          </a:p>
          <a:p>
            <a:pPr indent="-228600" lvl="0" marL="457200" rtl="0">
              <a:spcBef>
                <a:spcPts val="0"/>
              </a:spcBef>
              <a:buFont typeface="Open Sans"/>
              <a:buChar char="●"/>
            </a:pPr>
            <a:r>
              <a:rPr lang="en-GB">
                <a:latin typeface="Open Sans"/>
                <a:ea typeface="Open Sans"/>
                <a:cs typeface="Open Sans"/>
                <a:sym typeface="Open Sans"/>
              </a:rPr>
              <a:t>This tells IE that it is a html5 document</a:t>
            </a:r>
          </a:p>
          <a:p>
            <a:pPr indent="-228600" lvl="0" marL="457200" rtl="0">
              <a:spcBef>
                <a:spcPts val="0"/>
              </a:spcBef>
              <a:buFont typeface="Open Sans"/>
              <a:buChar char="●"/>
            </a:pPr>
            <a:r>
              <a:rPr lang="en-GB">
                <a:latin typeface="Open Sans"/>
                <a:ea typeface="Open Sans"/>
                <a:cs typeface="Open Sans"/>
                <a:sym typeface="Open Sans"/>
              </a:rPr>
              <a:t>as compared to older html technology</a:t>
            </a:r>
          </a:p>
        </p:txBody>
      </p:sp>
      <p:sp>
        <p:nvSpPr>
          <p:cNvPr id="386" name="Shape 386"/>
          <p:cNvSpPr txBox="1"/>
          <p:nvPr/>
        </p:nvSpPr>
        <p:spPr>
          <a:xfrm>
            <a:off x="4684050" y="2928724"/>
            <a:ext cx="4225200" cy="14259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a:latin typeface="Anonymous Pro"/>
                <a:ea typeface="Anonymous Pro"/>
                <a:cs typeface="Anonymous Pro"/>
                <a:sym typeface="Anonymous Pro"/>
              </a:rPr>
              <a:t>&lt;html&gt;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&lt;head&gt;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&lt;meta&gt;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&lt;title&gt;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&lt;body&gt;</a:t>
            </a:r>
          </a:p>
        </p:txBody>
      </p:sp>
      <p:sp>
        <p:nvSpPr>
          <p:cNvPr id="387" name="Shape 387"/>
          <p:cNvSpPr txBox="1"/>
          <p:nvPr/>
        </p:nvSpPr>
        <p:spPr>
          <a:xfrm>
            <a:off x="4684050" y="4354625"/>
            <a:ext cx="4225200" cy="2664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hierarchy</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393" name="Shape 39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394" name="Shape 39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395" name="Shape 395"/>
          <p:cNvGrpSpPr/>
          <p:nvPr/>
        </p:nvGrpSpPr>
        <p:grpSpPr>
          <a:xfrm>
            <a:off x="234750" y="1253394"/>
            <a:ext cx="3724200" cy="3400422"/>
            <a:chOff x="403100" y="1231750"/>
            <a:chExt cx="3724200" cy="3862800"/>
          </a:xfrm>
        </p:grpSpPr>
        <p:sp>
          <p:nvSpPr>
            <p:cNvPr id="396" name="Shape 396"/>
            <p:cNvSpPr txBox="1"/>
            <p:nvPr/>
          </p:nvSpPr>
          <p:spPr>
            <a:xfrm>
              <a:off x="403100" y="1231750"/>
              <a:ext cx="3724200" cy="35601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lnSpc>
                  <a:spcPct val="136363"/>
                </a:lnSpc>
                <a:spcBef>
                  <a:spcPts val="0"/>
                </a:spcBef>
                <a:buNone/>
              </a:pPr>
              <a:r>
                <a:rPr lang="en-GB" sz="1200">
                  <a:solidFill>
                    <a:srgbClr val="333333"/>
                  </a:solidFill>
                  <a:latin typeface="Anonymous Pro"/>
                  <a:ea typeface="Anonymous Pro"/>
                  <a:cs typeface="Anonymous Pro"/>
                  <a:sym typeface="Anonymous Pro"/>
                </a:rPr>
                <a:t>&lt;!doctype html&gt;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 lang="en"&gt;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&lt;meta charset="utf-8"&gt;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&lt;title&gt;My first Webpage&lt;/title&gt;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&lt;/html&gt;</a:t>
              </a:r>
            </a:p>
          </p:txBody>
        </p:sp>
        <p:sp>
          <p:nvSpPr>
            <p:cNvPr id="397" name="Shape 397"/>
            <p:cNvSpPr txBox="1"/>
            <p:nvPr/>
          </p:nvSpPr>
          <p:spPr>
            <a:xfrm>
              <a:off x="403100" y="4791850"/>
              <a:ext cx="37242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398" name="Shape 398"/>
          <p:cNvSpPr txBox="1"/>
          <p:nvPr/>
        </p:nvSpPr>
        <p:spPr>
          <a:xfrm>
            <a:off x="4684050" y="1253425"/>
            <a:ext cx="4225200" cy="15228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GB">
                <a:latin typeface="Anonymous Pro"/>
                <a:ea typeface="Anonymous Pro"/>
                <a:cs typeface="Anonymous Pro"/>
                <a:sym typeface="Anonymous Pro"/>
              </a:rPr>
              <a:t>&lt;html&gt;</a:t>
            </a:r>
          </a:p>
          <a:p>
            <a:pPr lvl="0" rtl="0">
              <a:spcBef>
                <a:spcPts val="0"/>
              </a:spcBef>
              <a:buNone/>
            </a:pPr>
            <a:r>
              <a:t/>
            </a:r>
            <a:endParaRPr>
              <a:latin typeface="Anonymous Pro"/>
              <a:ea typeface="Anonymous Pro"/>
              <a:cs typeface="Anonymous Pro"/>
              <a:sym typeface="Anonymous Pro"/>
            </a:endParaRPr>
          </a:p>
          <a:p>
            <a:pPr indent="-228600" lvl="0" marL="457200" rtl="0">
              <a:spcBef>
                <a:spcPts val="0"/>
              </a:spcBef>
              <a:buFont typeface="Open Sans"/>
              <a:buChar char="●"/>
            </a:pPr>
            <a:r>
              <a:rPr lang="en-GB">
                <a:latin typeface="Open Sans"/>
                <a:ea typeface="Open Sans"/>
                <a:cs typeface="Open Sans"/>
                <a:sym typeface="Open Sans"/>
              </a:rPr>
              <a:t>Everything within it is read as HTML</a:t>
            </a:r>
          </a:p>
          <a:p>
            <a:pPr indent="-228600" lvl="0" marL="457200" rtl="0">
              <a:spcBef>
                <a:spcPts val="0"/>
              </a:spcBef>
              <a:buFont typeface="Open Sans"/>
              <a:buChar char="●"/>
            </a:pPr>
            <a:r>
              <a:rPr lang="en-GB">
                <a:latin typeface="Open Sans"/>
                <a:ea typeface="Open Sans"/>
                <a:cs typeface="Open Sans"/>
                <a:sym typeface="Open Sans"/>
              </a:rPr>
              <a:t>&lt;html&gt; contains &lt;head&gt; and &lt;body&gt;</a:t>
            </a:r>
          </a:p>
          <a:p>
            <a:pPr indent="-228600" lvl="0" marL="457200" rtl="0">
              <a:spcBef>
                <a:spcPts val="0"/>
              </a:spcBef>
              <a:buFont typeface="Open Sans"/>
              <a:buChar char="●"/>
            </a:pPr>
            <a:r>
              <a:rPr lang="en-GB">
                <a:latin typeface="Open Sans"/>
                <a:ea typeface="Open Sans"/>
                <a:cs typeface="Open Sans"/>
                <a:sym typeface="Open Sans"/>
              </a:rPr>
              <a:t>lang="en" is an </a:t>
            </a:r>
            <a:r>
              <a:rPr lang="en-GB" u="sng">
                <a:latin typeface="Open Sans"/>
                <a:ea typeface="Open Sans"/>
                <a:cs typeface="Open Sans"/>
                <a:sym typeface="Open Sans"/>
              </a:rPr>
              <a:t>attribute</a:t>
            </a:r>
            <a:r>
              <a:rPr lang="en-GB">
                <a:latin typeface="Open Sans"/>
                <a:ea typeface="Open Sans"/>
                <a:cs typeface="Open Sans"/>
                <a:sym typeface="Open Sans"/>
              </a:rPr>
              <a:t> (description)</a:t>
            </a:r>
          </a:p>
          <a:p>
            <a:pPr indent="-228600" lvl="0" marL="457200" rtl="0">
              <a:spcBef>
                <a:spcPts val="0"/>
              </a:spcBef>
              <a:buFont typeface="Open Sans"/>
              <a:buChar char="●"/>
            </a:pPr>
            <a:r>
              <a:rPr lang="en-GB">
                <a:latin typeface="Open Sans"/>
                <a:ea typeface="Open Sans"/>
                <a:cs typeface="Open Sans"/>
                <a:sym typeface="Open Sans"/>
              </a:rPr>
              <a:t>it means language is set as english</a:t>
            </a:r>
          </a:p>
        </p:txBody>
      </p:sp>
      <p:sp>
        <p:nvSpPr>
          <p:cNvPr id="399" name="Shape 399"/>
          <p:cNvSpPr txBox="1"/>
          <p:nvPr/>
        </p:nvSpPr>
        <p:spPr>
          <a:xfrm>
            <a:off x="4684050" y="2928724"/>
            <a:ext cx="4225200" cy="14259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a:latin typeface="Anonymous Pro"/>
                <a:ea typeface="Anonymous Pro"/>
                <a:cs typeface="Anonymous Pro"/>
                <a:sym typeface="Anonymous Pro"/>
              </a:rPr>
              <a:t>&lt;html&gt;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&lt;head&gt;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&lt;meta&gt;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&lt;title&gt;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&lt;body&gt;</a:t>
            </a:r>
          </a:p>
        </p:txBody>
      </p:sp>
      <p:sp>
        <p:nvSpPr>
          <p:cNvPr id="400" name="Shape 400"/>
          <p:cNvSpPr txBox="1"/>
          <p:nvPr/>
        </p:nvSpPr>
        <p:spPr>
          <a:xfrm>
            <a:off x="4684050" y="4354625"/>
            <a:ext cx="4225200" cy="2664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hierarchy</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Setup</a:t>
            </a:r>
            <a:r>
              <a:rPr lang="en-GB" sz="1000">
                <a:solidFill>
                  <a:srgbClr val="000000"/>
                </a:solidFill>
                <a:latin typeface="Open Sans"/>
                <a:ea typeface="Open Sans"/>
                <a:cs typeface="Open Sans"/>
                <a:sym typeface="Open Sans"/>
              </a:rPr>
              <a:t>/ Brief</a:t>
            </a:r>
          </a:p>
        </p:txBody>
      </p:sp>
      <p:sp>
        <p:nvSpPr>
          <p:cNvPr id="163" name="Shape 16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SETUP</a:t>
            </a:r>
          </a:p>
        </p:txBody>
      </p:sp>
      <p:cxnSp>
        <p:nvCxnSpPr>
          <p:cNvPr id="164" name="Shape 164"/>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165" name="Shape 165"/>
          <p:cNvSpPr txBox="1"/>
          <p:nvPr/>
        </p:nvSpPr>
        <p:spPr>
          <a:xfrm>
            <a:off x="234750" y="1045400"/>
            <a:ext cx="8674500" cy="35673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rgbClr val="0097A7"/>
                </a:solidFill>
                <a:highlight>
                  <a:srgbClr val="FFFFFF"/>
                </a:highlight>
                <a:latin typeface="Hammersmith One"/>
                <a:ea typeface="Hammersmith One"/>
                <a:cs typeface="Hammersmith One"/>
                <a:sym typeface="Hammersmith One"/>
              </a:rPr>
              <a:t>ENVIRONMENT &amp; TOOLS</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Browser: Chrome</a:t>
            </a:r>
          </a:p>
          <a:p>
            <a:pPr indent="-292100" lvl="1" marL="914400" rtl="0">
              <a:lnSpc>
                <a:spcPct val="142857"/>
              </a:lnSpc>
              <a:spcBef>
                <a:spcPts val="800"/>
              </a:spcBef>
              <a:buClr>
                <a:srgbClr val="333333"/>
              </a:buClr>
              <a:buSzPct val="100000"/>
              <a:buFont typeface="Open Sans"/>
              <a:buChar char="○"/>
            </a:pPr>
            <a:r>
              <a:rPr lang="en-GB" sz="1000" u="sng">
                <a:solidFill>
                  <a:schemeClr val="hlink"/>
                </a:solidFill>
                <a:highlight>
                  <a:srgbClr val="FFFFFF"/>
                </a:highlight>
                <a:latin typeface="Open Sans"/>
                <a:ea typeface="Open Sans"/>
                <a:cs typeface="Open Sans"/>
                <a:sym typeface="Open Sans"/>
                <a:hlinkClick r:id="rId3"/>
              </a:rPr>
              <a:t>https://www.google.com/chrome/browser/desktop/index.html</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Text Editor: Sublime Text 3</a:t>
            </a:r>
          </a:p>
          <a:p>
            <a:pPr indent="-292100" lvl="1" marL="914400" rtl="0">
              <a:lnSpc>
                <a:spcPct val="142857"/>
              </a:lnSpc>
              <a:spcBef>
                <a:spcPts val="800"/>
              </a:spcBef>
              <a:buClr>
                <a:srgbClr val="333333"/>
              </a:buClr>
              <a:buSzPct val="100000"/>
              <a:buFont typeface="Open Sans"/>
              <a:buChar char="○"/>
            </a:pPr>
            <a:r>
              <a:rPr lang="en-GB" sz="1000" u="sng">
                <a:solidFill>
                  <a:schemeClr val="hlink"/>
                </a:solidFill>
                <a:highlight>
                  <a:srgbClr val="FFFFFF"/>
                </a:highlight>
                <a:latin typeface="Open Sans"/>
                <a:ea typeface="Open Sans"/>
                <a:cs typeface="Open Sans"/>
                <a:sym typeface="Open Sans"/>
                <a:hlinkClick r:id="rId4"/>
              </a:rPr>
              <a:t>https://www.sublimetext.com/3</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Server Connection: Sublime SFTP</a:t>
            </a:r>
          </a:p>
          <a:p>
            <a:pPr indent="-292100" lvl="1" marL="914400" rtl="0">
              <a:lnSpc>
                <a:spcPct val="142857"/>
              </a:lnSpc>
              <a:spcBef>
                <a:spcPts val="800"/>
              </a:spcBef>
              <a:buClr>
                <a:srgbClr val="333333"/>
              </a:buClr>
              <a:buSzPct val="100000"/>
              <a:buFont typeface="Open Sans"/>
              <a:buChar char="○"/>
            </a:pPr>
            <a:r>
              <a:rPr lang="en-GB" sz="1000" u="sng">
                <a:solidFill>
                  <a:schemeClr val="hlink"/>
                </a:solidFill>
                <a:highlight>
                  <a:srgbClr val="FFFFFF"/>
                </a:highlight>
                <a:latin typeface="Open Sans"/>
                <a:ea typeface="Open Sans"/>
                <a:cs typeface="Open Sans"/>
                <a:sym typeface="Open Sans"/>
                <a:hlinkClick r:id="rId5"/>
              </a:rPr>
              <a:t>https://wbond.net/sublime_packages/sftp</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latin typeface="Open Sans"/>
                <a:ea typeface="Open Sans"/>
                <a:cs typeface="Open Sans"/>
                <a:sym typeface="Open Sans"/>
              </a:rPr>
              <a:t>Code Repository: Github</a:t>
            </a:r>
          </a:p>
          <a:p>
            <a:pPr indent="-292100" lvl="1" marL="914400" rtl="0">
              <a:lnSpc>
                <a:spcPct val="142857"/>
              </a:lnSpc>
              <a:spcBef>
                <a:spcPts val="800"/>
              </a:spcBef>
              <a:buClr>
                <a:srgbClr val="333333"/>
              </a:buClr>
              <a:buSzPct val="100000"/>
              <a:buFont typeface="Open Sans"/>
              <a:buChar char="○"/>
            </a:pPr>
            <a:r>
              <a:rPr lang="en-GB" sz="1000" u="sng">
                <a:solidFill>
                  <a:schemeClr val="hlink"/>
                </a:solidFill>
                <a:latin typeface="Open Sans"/>
                <a:ea typeface="Open Sans"/>
                <a:cs typeface="Open Sans"/>
                <a:sym typeface="Open Sans"/>
                <a:hlinkClick r:id="rId6"/>
              </a:rPr>
              <a:t>https://github.com/</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Acting Database: Google Spreadsheet</a:t>
            </a:r>
          </a:p>
          <a:p>
            <a:pPr indent="-292100" lvl="1" marL="914400" rtl="0">
              <a:lnSpc>
                <a:spcPct val="142857"/>
              </a:lnSpc>
              <a:spcBef>
                <a:spcPts val="800"/>
              </a:spcBef>
              <a:buClr>
                <a:srgbClr val="333333"/>
              </a:buClr>
              <a:buSzPct val="100000"/>
              <a:buFont typeface="Open Sans"/>
              <a:buChar char="○"/>
            </a:pPr>
            <a:r>
              <a:rPr lang="en-GB" sz="1000" u="sng">
                <a:solidFill>
                  <a:schemeClr val="hlink"/>
                </a:solidFill>
                <a:highlight>
                  <a:srgbClr val="FFFFFF"/>
                </a:highlight>
                <a:latin typeface="Open Sans"/>
                <a:ea typeface="Open Sans"/>
                <a:cs typeface="Open Sans"/>
                <a:sym typeface="Open Sans"/>
                <a:hlinkClick r:id="rId7"/>
              </a:rPr>
              <a:t>https://www.google.com/sheets/about/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06" name="Shape 40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407" name="Shape 40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408" name="Shape 408"/>
          <p:cNvGrpSpPr/>
          <p:nvPr/>
        </p:nvGrpSpPr>
        <p:grpSpPr>
          <a:xfrm>
            <a:off x="234750" y="1253394"/>
            <a:ext cx="3724200" cy="3400422"/>
            <a:chOff x="403100" y="1231750"/>
            <a:chExt cx="3724200" cy="3862800"/>
          </a:xfrm>
        </p:grpSpPr>
        <p:sp>
          <p:nvSpPr>
            <p:cNvPr id="409" name="Shape 409"/>
            <p:cNvSpPr txBox="1"/>
            <p:nvPr/>
          </p:nvSpPr>
          <p:spPr>
            <a:xfrm>
              <a:off x="403100" y="1231750"/>
              <a:ext cx="3724200" cy="35601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lnSpc>
                  <a:spcPct val="136363"/>
                </a:lnSpc>
                <a:spcBef>
                  <a:spcPts val="0"/>
                </a:spcBef>
                <a:buNone/>
              </a:pPr>
              <a:r>
                <a:rPr lang="en-GB" sz="1200">
                  <a:solidFill>
                    <a:srgbClr val="333333"/>
                  </a:solidFill>
                  <a:latin typeface="Anonymous Pro"/>
                  <a:ea typeface="Anonymous Pro"/>
                  <a:cs typeface="Anonymous Pro"/>
                  <a:sym typeface="Anonymous Pro"/>
                </a:rPr>
                <a:t>&lt;!doctype html&gt;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 lang="en"&gt;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&lt;meta charset="utf-8"&gt;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&lt;title&gt;My first Webpage&lt;/title&gt;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&lt;/html&gt;</a:t>
              </a:r>
            </a:p>
          </p:txBody>
        </p:sp>
        <p:sp>
          <p:nvSpPr>
            <p:cNvPr id="410" name="Shape 410"/>
            <p:cNvSpPr txBox="1"/>
            <p:nvPr/>
          </p:nvSpPr>
          <p:spPr>
            <a:xfrm>
              <a:off x="403100" y="4791850"/>
              <a:ext cx="37242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411" name="Shape 411"/>
          <p:cNvSpPr txBox="1"/>
          <p:nvPr/>
        </p:nvSpPr>
        <p:spPr>
          <a:xfrm>
            <a:off x="4684050" y="1253425"/>
            <a:ext cx="4225200" cy="15228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GB">
                <a:latin typeface="Anonymous Pro"/>
                <a:ea typeface="Anonymous Pro"/>
                <a:cs typeface="Anonymous Pro"/>
                <a:sym typeface="Anonymous Pro"/>
              </a:rPr>
              <a:t>&lt;head&gt;</a:t>
            </a:r>
          </a:p>
          <a:p>
            <a:pPr lvl="0" rtl="0">
              <a:spcBef>
                <a:spcPts val="0"/>
              </a:spcBef>
              <a:buNone/>
            </a:pPr>
            <a:r>
              <a:t/>
            </a:r>
            <a:endParaRPr>
              <a:latin typeface="Anonymous Pro"/>
              <a:ea typeface="Anonymous Pro"/>
              <a:cs typeface="Anonymous Pro"/>
              <a:sym typeface="Anonymous Pro"/>
            </a:endParaRPr>
          </a:p>
          <a:p>
            <a:pPr indent="-228600" lvl="0" marL="457200" rtl="0">
              <a:spcBef>
                <a:spcPts val="0"/>
              </a:spcBef>
              <a:buFont typeface="Open Sans"/>
              <a:buChar char="●"/>
            </a:pPr>
            <a:r>
              <a:rPr lang="en-GB">
                <a:latin typeface="Open Sans"/>
                <a:ea typeface="Open Sans"/>
                <a:cs typeface="Open Sans"/>
                <a:sym typeface="Open Sans"/>
              </a:rPr>
              <a:t>"The Invisible Head"</a:t>
            </a:r>
          </a:p>
          <a:p>
            <a:pPr indent="-228600" lvl="0" marL="457200" rtl="0">
              <a:spcBef>
                <a:spcPts val="0"/>
              </a:spcBef>
              <a:buFont typeface="Open Sans"/>
              <a:buChar char="●"/>
            </a:pPr>
            <a:r>
              <a:rPr lang="en-GB">
                <a:latin typeface="Open Sans"/>
                <a:ea typeface="Open Sans"/>
                <a:cs typeface="Open Sans"/>
                <a:sym typeface="Open Sans"/>
              </a:rPr>
              <a:t>non visible content placed here</a:t>
            </a:r>
          </a:p>
          <a:p>
            <a:pPr indent="-228600" lvl="0" marL="457200" rtl="0">
              <a:spcBef>
                <a:spcPts val="0"/>
              </a:spcBef>
              <a:buFont typeface="Open Sans"/>
              <a:buChar char="●"/>
            </a:pPr>
            <a:r>
              <a:rPr lang="en-GB">
                <a:latin typeface="Open Sans"/>
                <a:ea typeface="Open Sans"/>
                <a:cs typeface="Open Sans"/>
                <a:sym typeface="Open Sans"/>
              </a:rPr>
              <a:t>CSS &amp; JS scripts, meta-data, title</a:t>
            </a:r>
          </a:p>
        </p:txBody>
      </p:sp>
      <p:sp>
        <p:nvSpPr>
          <p:cNvPr id="412" name="Shape 412"/>
          <p:cNvSpPr txBox="1"/>
          <p:nvPr/>
        </p:nvSpPr>
        <p:spPr>
          <a:xfrm>
            <a:off x="4684050" y="2928724"/>
            <a:ext cx="4225200" cy="14259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a:latin typeface="Anonymous Pro"/>
                <a:ea typeface="Anonymous Pro"/>
                <a:cs typeface="Anonymous Pro"/>
                <a:sym typeface="Anonymous Pro"/>
              </a:rPr>
              <a:t>&lt;html&gt;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a:t>
            </a:r>
            <a:r>
              <a:rPr b="1" lang="en-GB">
                <a:latin typeface="Anonymous Pro"/>
                <a:ea typeface="Anonymous Pro"/>
                <a:cs typeface="Anonymous Pro"/>
                <a:sym typeface="Anonymous Pro"/>
              </a:rPr>
              <a:t>&lt;head&gt;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&lt;meta&gt;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&lt;title&gt;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&lt;body&gt;</a:t>
            </a:r>
          </a:p>
        </p:txBody>
      </p:sp>
      <p:sp>
        <p:nvSpPr>
          <p:cNvPr id="413" name="Shape 413"/>
          <p:cNvSpPr txBox="1"/>
          <p:nvPr/>
        </p:nvSpPr>
        <p:spPr>
          <a:xfrm>
            <a:off x="4684050" y="4354625"/>
            <a:ext cx="4225200" cy="2664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hierarchy</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19" name="Shape 41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420" name="Shape 42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421" name="Shape 421"/>
          <p:cNvGrpSpPr/>
          <p:nvPr/>
        </p:nvGrpSpPr>
        <p:grpSpPr>
          <a:xfrm>
            <a:off x="234750" y="1253394"/>
            <a:ext cx="3724200" cy="3400422"/>
            <a:chOff x="403100" y="1231750"/>
            <a:chExt cx="3724200" cy="3862800"/>
          </a:xfrm>
        </p:grpSpPr>
        <p:sp>
          <p:nvSpPr>
            <p:cNvPr id="422" name="Shape 422"/>
            <p:cNvSpPr txBox="1"/>
            <p:nvPr/>
          </p:nvSpPr>
          <p:spPr>
            <a:xfrm>
              <a:off x="403100" y="1231750"/>
              <a:ext cx="3724200" cy="35601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lnSpc>
                  <a:spcPct val="136363"/>
                </a:lnSpc>
                <a:spcBef>
                  <a:spcPts val="0"/>
                </a:spcBef>
                <a:buNone/>
              </a:pPr>
              <a:r>
                <a:rPr lang="en-GB" sz="1200">
                  <a:solidFill>
                    <a:srgbClr val="333333"/>
                  </a:solidFill>
                  <a:latin typeface="Anonymous Pro"/>
                  <a:ea typeface="Anonymous Pro"/>
                  <a:cs typeface="Anonymous Pro"/>
                  <a:sym typeface="Anonymous Pro"/>
                </a:rPr>
                <a:t>&lt;!doctype html&gt;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 lang="en"&gt;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a:t>
              </a:r>
              <a:r>
                <a:rPr lang="en-GB" sz="1200">
                  <a:solidFill>
                    <a:srgbClr val="333333"/>
                  </a:solidFill>
                  <a:latin typeface="Anonymous Pro"/>
                  <a:ea typeface="Anonymous Pro"/>
                  <a:cs typeface="Anonymous Pro"/>
                  <a:sym typeface="Anonymous Pro"/>
                </a:rPr>
                <a:t>&lt;meta charset="utf-8"&gt;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&lt;title&gt;My first Webpage&lt;/title&gt;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&lt;/html&gt;</a:t>
              </a:r>
            </a:p>
          </p:txBody>
        </p:sp>
        <p:sp>
          <p:nvSpPr>
            <p:cNvPr id="423" name="Shape 423"/>
            <p:cNvSpPr txBox="1"/>
            <p:nvPr/>
          </p:nvSpPr>
          <p:spPr>
            <a:xfrm>
              <a:off x="403100" y="4791850"/>
              <a:ext cx="37242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424" name="Shape 424"/>
          <p:cNvSpPr txBox="1"/>
          <p:nvPr/>
        </p:nvSpPr>
        <p:spPr>
          <a:xfrm>
            <a:off x="4684050" y="1253425"/>
            <a:ext cx="4225200" cy="15228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GB">
                <a:latin typeface="Anonymous Pro"/>
                <a:ea typeface="Anonymous Pro"/>
                <a:cs typeface="Anonymous Pro"/>
                <a:sym typeface="Anonymous Pro"/>
              </a:rPr>
              <a:t>&lt;meta&gt;</a:t>
            </a:r>
          </a:p>
          <a:p>
            <a:pPr lvl="0" rtl="0">
              <a:spcBef>
                <a:spcPts val="0"/>
              </a:spcBef>
              <a:buNone/>
            </a:pPr>
            <a:r>
              <a:t/>
            </a:r>
            <a:endParaRPr>
              <a:latin typeface="Anonymous Pro"/>
              <a:ea typeface="Anonymous Pro"/>
              <a:cs typeface="Anonymous Pro"/>
              <a:sym typeface="Anonymous Pro"/>
            </a:endParaRPr>
          </a:p>
          <a:p>
            <a:pPr indent="-228600" lvl="0" marL="457200" rtl="0">
              <a:spcBef>
                <a:spcPts val="0"/>
              </a:spcBef>
              <a:buClr>
                <a:schemeClr val="dk1"/>
              </a:buClr>
              <a:buFont typeface="Open Sans"/>
              <a:buChar char="●"/>
            </a:pPr>
            <a:r>
              <a:rPr lang="en-GB">
                <a:solidFill>
                  <a:schemeClr val="dk1"/>
                </a:solidFill>
                <a:latin typeface="Open Sans"/>
                <a:ea typeface="Open Sans"/>
                <a:cs typeface="Open Sans"/>
                <a:sym typeface="Open Sans"/>
              </a:rPr>
              <a:t>Not actual content you see</a:t>
            </a:r>
          </a:p>
          <a:p>
            <a:pPr indent="-228600" lvl="0" marL="457200" rtl="0">
              <a:spcBef>
                <a:spcPts val="0"/>
              </a:spcBef>
              <a:buFont typeface="Open Sans"/>
              <a:buChar char="●"/>
            </a:pPr>
            <a:r>
              <a:rPr lang="en-GB">
                <a:latin typeface="Open Sans"/>
                <a:ea typeface="Open Sans"/>
                <a:cs typeface="Open Sans"/>
                <a:sym typeface="Open Sans"/>
              </a:rPr>
              <a:t>Descriptions about the HTML page</a:t>
            </a:r>
          </a:p>
          <a:p>
            <a:pPr indent="-228600" lvl="0" marL="457200" rtl="0">
              <a:spcBef>
                <a:spcPts val="0"/>
              </a:spcBef>
              <a:buFont typeface="Open Sans"/>
              <a:buChar char="●"/>
            </a:pPr>
            <a:r>
              <a:rPr lang="en-GB">
                <a:latin typeface="Open Sans"/>
                <a:ea typeface="Open Sans"/>
                <a:cs typeface="Open Sans"/>
                <a:sym typeface="Open Sans"/>
              </a:rPr>
              <a:t>Read by browser,search engine,other apps</a:t>
            </a:r>
          </a:p>
          <a:p>
            <a:pPr indent="-228600" lvl="0" marL="457200" rtl="0">
              <a:spcBef>
                <a:spcPts val="0"/>
              </a:spcBef>
              <a:buFont typeface="Open Sans"/>
              <a:buChar char="●"/>
            </a:pPr>
            <a:r>
              <a:rPr lang="en-GB">
                <a:latin typeface="Open Sans"/>
                <a:ea typeface="Open Sans"/>
                <a:cs typeface="Open Sans"/>
                <a:sym typeface="Open Sans"/>
              </a:rPr>
              <a:t>utf-8 is an encoding (language characters)</a:t>
            </a:r>
          </a:p>
        </p:txBody>
      </p:sp>
      <p:sp>
        <p:nvSpPr>
          <p:cNvPr id="425" name="Shape 425"/>
          <p:cNvSpPr txBox="1"/>
          <p:nvPr/>
        </p:nvSpPr>
        <p:spPr>
          <a:xfrm>
            <a:off x="4684050" y="2928724"/>
            <a:ext cx="4225200" cy="14259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a:latin typeface="Anonymous Pro"/>
                <a:ea typeface="Anonymous Pro"/>
                <a:cs typeface="Anonymous Pro"/>
                <a:sym typeface="Anonymous Pro"/>
              </a:rPr>
              <a:t>&lt;html&gt;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&lt;head&gt;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a:t>
            </a:r>
            <a:r>
              <a:rPr b="1" lang="en-GB">
                <a:latin typeface="Anonymous Pro"/>
                <a:ea typeface="Anonymous Pro"/>
                <a:cs typeface="Anonymous Pro"/>
                <a:sym typeface="Anonymous Pro"/>
              </a:rPr>
              <a:t>&lt;meta&gt;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&lt;title&gt;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&lt;body&gt;</a:t>
            </a:r>
          </a:p>
        </p:txBody>
      </p:sp>
      <p:sp>
        <p:nvSpPr>
          <p:cNvPr id="426" name="Shape 426"/>
          <p:cNvSpPr txBox="1"/>
          <p:nvPr/>
        </p:nvSpPr>
        <p:spPr>
          <a:xfrm>
            <a:off x="4684050" y="4354625"/>
            <a:ext cx="4225200" cy="2664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hierarchy</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32" name="Shape 43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433" name="Shape 433"/>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434" name="Shape 434"/>
          <p:cNvGrpSpPr/>
          <p:nvPr/>
        </p:nvGrpSpPr>
        <p:grpSpPr>
          <a:xfrm>
            <a:off x="234750" y="1253394"/>
            <a:ext cx="3724200" cy="3400422"/>
            <a:chOff x="403100" y="1231750"/>
            <a:chExt cx="3724200" cy="3862800"/>
          </a:xfrm>
        </p:grpSpPr>
        <p:sp>
          <p:nvSpPr>
            <p:cNvPr id="435" name="Shape 435"/>
            <p:cNvSpPr txBox="1"/>
            <p:nvPr/>
          </p:nvSpPr>
          <p:spPr>
            <a:xfrm>
              <a:off x="403100" y="1231750"/>
              <a:ext cx="3724200" cy="35601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lnSpc>
                  <a:spcPct val="136363"/>
                </a:lnSpc>
                <a:spcBef>
                  <a:spcPts val="0"/>
                </a:spcBef>
                <a:buNone/>
              </a:pPr>
              <a:r>
                <a:rPr lang="en-GB" sz="1200">
                  <a:solidFill>
                    <a:srgbClr val="333333"/>
                  </a:solidFill>
                  <a:latin typeface="Anonymous Pro"/>
                  <a:ea typeface="Anonymous Pro"/>
                  <a:cs typeface="Anonymous Pro"/>
                  <a:sym typeface="Anonymous Pro"/>
                </a:rPr>
                <a:t>&lt;!doctype html&gt;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 lang="en"&gt;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&lt;meta charset="utf-8"&gt;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  </a:t>
              </a:r>
              <a:r>
                <a:rPr lang="en-GB" sz="1200">
                  <a:solidFill>
                    <a:srgbClr val="333333"/>
                  </a:solidFill>
                  <a:latin typeface="Anonymous Pro"/>
                  <a:ea typeface="Anonymous Pro"/>
                  <a:cs typeface="Anonymous Pro"/>
                  <a:sym typeface="Anonymous Pro"/>
                </a:rPr>
                <a:t>&lt;title&gt;</a:t>
              </a:r>
              <a:r>
                <a:rPr lang="en-GB" sz="1200">
                  <a:solidFill>
                    <a:srgbClr val="333333"/>
                  </a:solidFill>
                  <a:latin typeface="Anonymous Pro"/>
                  <a:ea typeface="Anonymous Pro"/>
                  <a:cs typeface="Anonymous Pro"/>
                  <a:sym typeface="Anonymous Pro"/>
                </a:rPr>
                <a:t>My first Webpage</a:t>
              </a:r>
              <a:r>
                <a:rPr lang="en-GB" sz="1200">
                  <a:solidFill>
                    <a:srgbClr val="333333"/>
                  </a:solidFill>
                  <a:latin typeface="Anonymous Pro"/>
                  <a:ea typeface="Anonymous Pro"/>
                  <a:cs typeface="Anonymous Pro"/>
                  <a:sym typeface="Anonymous Pro"/>
                </a:rPr>
                <a:t>&lt;/title&gt;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&lt;/head&gt;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 </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indent="0" lvl="0" marL="457200" rtl="0">
                <a:lnSpc>
                  <a:spcPct val="136363"/>
                </a:lnSpc>
                <a:spcBef>
                  <a:spcPts val="0"/>
                </a:spcBef>
                <a:buNone/>
              </a:pPr>
              <a:r>
                <a:rPr lang="en-GB" sz="1200">
                  <a:solidFill>
                    <a:srgbClr val="333333"/>
                  </a:solidFill>
                  <a:latin typeface="Anonymous Pro"/>
                  <a:ea typeface="Anonymous Pro"/>
                  <a:cs typeface="Anonymous Pro"/>
                  <a:sym typeface="Anonymous Pro"/>
                </a:rPr>
                <a:t>&lt;/body&gt;</a:t>
              </a:r>
            </a:p>
            <a:p>
              <a:pPr lvl="0" rtl="0">
                <a:lnSpc>
                  <a:spcPct val="136363"/>
                </a:lnSpc>
                <a:spcBef>
                  <a:spcPts val="0"/>
                </a:spcBef>
                <a:buNone/>
              </a:pPr>
              <a:r>
                <a:rPr lang="en-GB" sz="1200">
                  <a:solidFill>
                    <a:srgbClr val="333333"/>
                  </a:solidFill>
                  <a:latin typeface="Anonymous Pro"/>
                  <a:ea typeface="Anonymous Pro"/>
                  <a:cs typeface="Anonymous Pro"/>
                  <a:sym typeface="Anonymous Pro"/>
                </a:rPr>
                <a:t>&lt;/html&gt;</a:t>
              </a:r>
            </a:p>
          </p:txBody>
        </p:sp>
        <p:sp>
          <p:nvSpPr>
            <p:cNvPr id="436" name="Shape 436"/>
            <p:cNvSpPr txBox="1"/>
            <p:nvPr/>
          </p:nvSpPr>
          <p:spPr>
            <a:xfrm>
              <a:off x="403100" y="4791850"/>
              <a:ext cx="37242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sp>
        <p:nvSpPr>
          <p:cNvPr id="437" name="Shape 437"/>
          <p:cNvSpPr txBox="1"/>
          <p:nvPr/>
        </p:nvSpPr>
        <p:spPr>
          <a:xfrm>
            <a:off x="4684050" y="1253425"/>
            <a:ext cx="4225200" cy="15228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GB">
                <a:latin typeface="Anonymous Pro"/>
                <a:ea typeface="Anonymous Pro"/>
                <a:cs typeface="Anonymous Pro"/>
                <a:sym typeface="Anonymous Pro"/>
              </a:rPr>
              <a:t>&lt;title&gt;</a:t>
            </a:r>
          </a:p>
          <a:p>
            <a:pPr lvl="0" rtl="0">
              <a:spcBef>
                <a:spcPts val="0"/>
              </a:spcBef>
              <a:buNone/>
            </a:pPr>
            <a:r>
              <a:t/>
            </a:r>
            <a:endParaRPr>
              <a:latin typeface="Anonymous Pro"/>
              <a:ea typeface="Anonymous Pro"/>
              <a:cs typeface="Anonymous Pro"/>
              <a:sym typeface="Anonymous Pro"/>
            </a:endParaRPr>
          </a:p>
          <a:p>
            <a:pPr indent="-228600" lvl="0" marL="457200" rtl="0">
              <a:spcBef>
                <a:spcPts val="0"/>
              </a:spcBef>
              <a:buFont typeface="Open Sans"/>
              <a:buChar char="●"/>
            </a:pPr>
            <a:r>
              <a:rPr lang="en-GB">
                <a:solidFill>
                  <a:schemeClr val="dk1"/>
                </a:solidFill>
                <a:latin typeface="Open Sans"/>
                <a:ea typeface="Open Sans"/>
                <a:cs typeface="Open Sans"/>
                <a:sym typeface="Open Sans"/>
              </a:rPr>
              <a:t>The name you see on the browser tab</a:t>
            </a:r>
          </a:p>
          <a:p>
            <a:pPr indent="-228600" lvl="0" marL="457200" rtl="0">
              <a:spcBef>
                <a:spcPts val="0"/>
              </a:spcBef>
              <a:buClr>
                <a:schemeClr val="dk1"/>
              </a:buClr>
              <a:buFont typeface="Open Sans"/>
              <a:buChar char="●"/>
            </a:pPr>
            <a:r>
              <a:rPr lang="en-GB">
                <a:solidFill>
                  <a:schemeClr val="dk1"/>
                </a:solidFill>
                <a:latin typeface="Open Sans"/>
                <a:ea typeface="Open Sans"/>
                <a:cs typeface="Open Sans"/>
                <a:sym typeface="Open Sans"/>
              </a:rPr>
              <a:t>Name for Google search result</a:t>
            </a:r>
          </a:p>
          <a:p>
            <a:pPr lvl="0" rtl="0">
              <a:spcBef>
                <a:spcPts val="0"/>
              </a:spcBef>
              <a:buNone/>
            </a:pPr>
            <a:r>
              <a:t/>
            </a:r>
            <a:endParaRPr>
              <a:solidFill>
                <a:schemeClr val="dk1"/>
              </a:solidFill>
              <a:latin typeface="Open Sans"/>
              <a:ea typeface="Open Sans"/>
              <a:cs typeface="Open Sans"/>
              <a:sym typeface="Open Sans"/>
            </a:endParaRPr>
          </a:p>
        </p:txBody>
      </p:sp>
      <p:sp>
        <p:nvSpPr>
          <p:cNvPr id="438" name="Shape 438"/>
          <p:cNvSpPr txBox="1"/>
          <p:nvPr/>
        </p:nvSpPr>
        <p:spPr>
          <a:xfrm>
            <a:off x="4684050" y="2928724"/>
            <a:ext cx="4225200" cy="14259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a:latin typeface="Anonymous Pro"/>
                <a:ea typeface="Anonymous Pro"/>
                <a:cs typeface="Anonymous Pro"/>
                <a:sym typeface="Anonymous Pro"/>
              </a:rPr>
              <a:t>&lt;html&gt;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&lt;head&gt;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&lt;meta&gt;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a:t>
            </a:r>
            <a:r>
              <a:rPr b="1" lang="en-GB">
                <a:latin typeface="Anonymous Pro"/>
                <a:ea typeface="Anonymous Pro"/>
                <a:cs typeface="Anonymous Pro"/>
                <a:sym typeface="Anonymous Pro"/>
              </a:rPr>
              <a:t>&lt;title&gt;</a:t>
            </a:r>
          </a:p>
          <a:p>
            <a:pPr lvl="0" rtl="0">
              <a:spcBef>
                <a:spcPts val="0"/>
              </a:spcBef>
              <a:buNone/>
            </a:pPr>
            <a:r>
              <a:rPr b="1" lang="en-GB">
                <a:latin typeface="Anonymous Pro"/>
                <a:ea typeface="Anonymous Pro"/>
                <a:cs typeface="Anonymous Pro"/>
                <a:sym typeface="Anonymous Pro"/>
              </a:rPr>
              <a:t>  </a:t>
            </a:r>
            <a:r>
              <a:rPr b="1" lang="en-GB">
                <a:solidFill>
                  <a:schemeClr val="accent5"/>
                </a:solidFill>
                <a:latin typeface="Anonymous Pro"/>
                <a:ea typeface="Anonymous Pro"/>
                <a:cs typeface="Anonymous Pro"/>
                <a:sym typeface="Anonymous Pro"/>
              </a:rPr>
              <a:t>L</a:t>
            </a:r>
            <a:r>
              <a:rPr b="1" lang="en-GB">
                <a:latin typeface="Anonymous Pro"/>
                <a:ea typeface="Anonymous Pro"/>
                <a:cs typeface="Anonymous Pro"/>
                <a:sym typeface="Anonymous Pro"/>
              </a:rPr>
              <a:t> &lt;body&gt;</a:t>
            </a:r>
          </a:p>
        </p:txBody>
      </p:sp>
      <p:sp>
        <p:nvSpPr>
          <p:cNvPr id="439" name="Shape 439"/>
          <p:cNvSpPr txBox="1"/>
          <p:nvPr/>
        </p:nvSpPr>
        <p:spPr>
          <a:xfrm>
            <a:off x="4684050" y="4354625"/>
            <a:ext cx="4225200" cy="2664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hierarchy</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nvSpPr>
        <p:spPr>
          <a:xfrm>
            <a:off x="234750" y="1045400"/>
            <a:ext cx="8674500" cy="35673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chemeClr val="accent5"/>
                </a:solidFill>
                <a:highlight>
                  <a:srgbClr val="FFFFFF"/>
                </a:highlight>
                <a:latin typeface="Hammersmith One"/>
                <a:ea typeface="Hammersmith One"/>
                <a:cs typeface="Hammersmith One"/>
                <a:sym typeface="Hammersmith One"/>
              </a:rPr>
              <a:t>TL;DR</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HTML is for content, like text and images</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CSS is for styling the HTML content</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&lt;HTML&gt; has a &lt;head&gt; and &lt;body&gt;</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invisible descriptors and scripts go into &lt;head&gt;</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visible elements go into &lt;body&gt;</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&lt;</a:t>
            </a:r>
            <a:r>
              <a:rPr lang="en-GB" sz="1800">
                <a:solidFill>
                  <a:srgbClr val="333333"/>
                </a:solidFill>
                <a:latin typeface="Open Sans"/>
                <a:ea typeface="Open Sans"/>
                <a:cs typeface="Open Sans"/>
                <a:sym typeface="Open Sans"/>
              </a:rPr>
              <a:t>element</a:t>
            </a:r>
            <a:r>
              <a:rPr lang="en-GB" sz="1800">
                <a:solidFill>
                  <a:srgbClr val="333333"/>
                </a:solidFill>
                <a:highlight>
                  <a:srgbClr val="FFFFFF"/>
                </a:highlight>
                <a:latin typeface="Open Sans"/>
                <a:ea typeface="Open Sans"/>
                <a:cs typeface="Open Sans"/>
                <a:sym typeface="Open Sans"/>
              </a:rPr>
              <a:t> </a:t>
            </a:r>
            <a:r>
              <a:rPr lang="en-GB" sz="1800">
                <a:solidFill>
                  <a:srgbClr val="333333"/>
                </a:solidFill>
                <a:highlight>
                  <a:srgbClr val="79FFD6"/>
                </a:highlight>
                <a:latin typeface="Open Sans"/>
                <a:ea typeface="Open Sans"/>
                <a:cs typeface="Open Sans"/>
                <a:sym typeface="Open Sans"/>
              </a:rPr>
              <a:t>attribute="value"</a:t>
            </a:r>
            <a:r>
              <a:rPr lang="en-GB" sz="1800">
                <a:solidFill>
                  <a:srgbClr val="333333"/>
                </a:solidFill>
                <a:highlight>
                  <a:srgbClr val="FFFFFF"/>
                </a:highlight>
                <a:latin typeface="Open Sans"/>
                <a:ea typeface="Open Sans"/>
                <a:cs typeface="Open Sans"/>
                <a:sym typeface="Open Sans"/>
              </a:rPr>
              <a:t>&gt;</a:t>
            </a:r>
            <a:r>
              <a:rPr lang="en-GB" sz="1800">
                <a:solidFill>
                  <a:srgbClr val="333333"/>
                </a:solidFill>
                <a:latin typeface="Open Sans"/>
                <a:ea typeface="Open Sans"/>
                <a:cs typeface="Open Sans"/>
                <a:sym typeface="Open Sans"/>
              </a:rPr>
              <a:t>text content</a:t>
            </a:r>
            <a:r>
              <a:rPr lang="en-GB" sz="1800">
                <a:solidFill>
                  <a:srgbClr val="333333"/>
                </a:solidFill>
                <a:highlight>
                  <a:srgbClr val="FFFFFF"/>
                </a:highlight>
                <a:latin typeface="Open Sans"/>
                <a:ea typeface="Open Sans"/>
                <a:cs typeface="Open Sans"/>
                <a:sym typeface="Open Sans"/>
              </a:rPr>
              <a:t>&lt;</a:t>
            </a:r>
            <a:r>
              <a:rPr lang="en-GB" sz="1800">
                <a:solidFill>
                  <a:srgbClr val="333333"/>
                </a:solidFill>
                <a:latin typeface="Open Sans"/>
                <a:ea typeface="Open Sans"/>
                <a:cs typeface="Open Sans"/>
                <a:sym typeface="Open Sans"/>
              </a:rPr>
              <a:t>/element</a:t>
            </a:r>
            <a:r>
              <a:rPr lang="en-GB" sz="1800">
                <a:solidFill>
                  <a:srgbClr val="333333"/>
                </a:solidFill>
                <a:highlight>
                  <a:srgbClr val="FFFFFF"/>
                </a:highlight>
                <a:latin typeface="Open Sans"/>
                <a:ea typeface="Open Sans"/>
                <a:cs typeface="Open Sans"/>
                <a:sym typeface="Open Sans"/>
              </a:rPr>
              <a:t>&gt; </a:t>
            </a:r>
          </a:p>
        </p:txBody>
      </p:sp>
      <p:sp>
        <p:nvSpPr>
          <p:cNvPr id="445" name="Shape 44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46" name="Shape 44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447" name="Shape 44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x="0" y="0"/>
          <a:ext cx="0" cy="0"/>
          <a:chOff x="0" y="0"/>
          <a:chExt cx="0" cy="0"/>
        </a:xfrm>
      </p:grpSpPr>
      <p:sp>
        <p:nvSpPr>
          <p:cNvPr id="452" name="Shape 452"/>
          <p:cNvSpPr txBox="1"/>
          <p:nvPr/>
        </p:nvSpPr>
        <p:spPr>
          <a:xfrm>
            <a:off x="234750" y="1045400"/>
            <a:ext cx="8674500" cy="35673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chemeClr val="accent5"/>
                </a:solidFill>
                <a:highlight>
                  <a:srgbClr val="FFFFFF"/>
                </a:highlight>
                <a:latin typeface="Hammersmith One"/>
                <a:ea typeface="Hammersmith One"/>
                <a:cs typeface="Hammersmith One"/>
                <a:sym typeface="Hammersmith One"/>
              </a:rPr>
              <a:t>7 categories of core HTML</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Texts</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Structural (for layouts)</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Lists</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Table</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Image</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Anchor Links</a:t>
            </a:r>
          </a:p>
          <a:p>
            <a:pPr indent="-342900" lvl="0" marL="457200" rtl="0">
              <a:lnSpc>
                <a:spcPct val="142857"/>
              </a:lnSpc>
              <a:spcBef>
                <a:spcPts val="800"/>
              </a:spcBef>
              <a:buClr>
                <a:srgbClr val="333333"/>
              </a:buClr>
              <a:buSzPct val="100000"/>
              <a:buFont typeface="Open Sans"/>
              <a:buAutoNum type="arabicPeriod"/>
            </a:pPr>
            <a:r>
              <a:rPr lang="en-GB" sz="1800">
                <a:solidFill>
                  <a:srgbClr val="333333"/>
                </a:solidFill>
                <a:highlight>
                  <a:srgbClr val="FFFFFF"/>
                </a:highlight>
                <a:latin typeface="Open Sans"/>
                <a:ea typeface="Open Sans"/>
                <a:cs typeface="Open Sans"/>
                <a:sym typeface="Open Sans"/>
              </a:rPr>
              <a:t>Forms</a:t>
            </a:r>
          </a:p>
        </p:txBody>
      </p:sp>
      <p:sp>
        <p:nvSpPr>
          <p:cNvPr id="453" name="Shape 45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54" name="Shape 45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STRUCTURE</a:t>
            </a:r>
          </a:p>
        </p:txBody>
      </p:sp>
      <p:cxnSp>
        <p:nvCxnSpPr>
          <p:cNvPr id="455" name="Shape 455"/>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61" name="Shape 46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462" name="Shape 462"/>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463" name="Shape 463"/>
          <p:cNvSpPr txBox="1"/>
          <p:nvPr/>
        </p:nvSpPr>
        <p:spPr>
          <a:xfrm>
            <a:off x="1081075" y="834337"/>
            <a:ext cx="1879800" cy="1192200"/>
          </a:xfrm>
          <a:prstGeom prst="rect">
            <a:avLst/>
          </a:prstGeom>
          <a:noFill/>
          <a:ln>
            <a:noFill/>
          </a:ln>
        </p:spPr>
        <p:txBody>
          <a:bodyPr anchorCtr="0" anchor="ctr" bIns="91425" lIns="91425" rIns="91425" tIns="91425">
            <a:noAutofit/>
          </a:bodyPr>
          <a:lstStyle/>
          <a:p>
            <a:pPr lvl="0" rtl="0">
              <a:spcBef>
                <a:spcPts val="0"/>
              </a:spcBef>
              <a:buNone/>
            </a:pPr>
            <a:r>
              <a:rPr lang="en-GB" sz="1800">
                <a:solidFill>
                  <a:schemeClr val="dk1"/>
                </a:solidFill>
                <a:latin typeface="Hammersmith One"/>
                <a:ea typeface="Hammersmith One"/>
                <a:cs typeface="Hammersmith One"/>
                <a:sym typeface="Hammersmith One"/>
              </a:rPr>
              <a:t>1. HEADER</a:t>
            </a:r>
          </a:p>
          <a:p>
            <a:pPr lvl="0" rtl="0">
              <a:spcBef>
                <a:spcPts val="0"/>
              </a:spcBef>
              <a:buNone/>
            </a:pPr>
            <a:r>
              <a:rPr lang="en-GB" sz="1800">
                <a:solidFill>
                  <a:schemeClr val="dk1"/>
                </a:solidFill>
                <a:latin typeface="Hammersmith One"/>
                <a:ea typeface="Hammersmith One"/>
                <a:cs typeface="Hammersmith One"/>
                <a:sym typeface="Hammersmith One"/>
              </a:rPr>
              <a:t>2. PARAGRAPH</a:t>
            </a:r>
          </a:p>
          <a:p>
            <a:pPr lvl="0" rtl="0">
              <a:spcBef>
                <a:spcPts val="0"/>
              </a:spcBef>
              <a:buClr>
                <a:schemeClr val="dk1"/>
              </a:buClr>
              <a:buSzPct val="61111"/>
              <a:buFont typeface="Arial"/>
              <a:buNone/>
            </a:pPr>
            <a:r>
              <a:rPr lang="en-GB" sz="1800">
                <a:solidFill>
                  <a:schemeClr val="dk1"/>
                </a:solidFill>
                <a:latin typeface="Hammersmith One"/>
                <a:ea typeface="Hammersmith One"/>
                <a:cs typeface="Hammersmith One"/>
                <a:sym typeface="Hammersmith One"/>
              </a:rPr>
              <a:t>3. formatting</a:t>
            </a:r>
          </a:p>
        </p:txBody>
      </p:sp>
      <p:pic>
        <p:nvPicPr>
          <p:cNvPr id="464" name="Shape 464"/>
          <p:cNvPicPr preferRelativeResize="0"/>
          <p:nvPr/>
        </p:nvPicPr>
        <p:blipFill>
          <a:blip r:embed="rId3">
            <a:alphaModFix/>
          </a:blip>
          <a:stretch>
            <a:fillRect/>
          </a:stretch>
        </p:blipFill>
        <p:spPr>
          <a:xfrm>
            <a:off x="980200" y="2157550"/>
            <a:ext cx="7183575" cy="2828673"/>
          </a:xfrm>
          <a:prstGeom prst="rect">
            <a:avLst/>
          </a:prstGeom>
          <a:noFill/>
          <a:ln>
            <a:noFill/>
          </a:ln>
        </p:spPr>
      </p:pic>
      <p:sp>
        <p:nvSpPr>
          <p:cNvPr id="465" name="Shape 465"/>
          <p:cNvSpPr/>
          <p:nvPr/>
        </p:nvSpPr>
        <p:spPr>
          <a:xfrm>
            <a:off x="2241400" y="1159850"/>
            <a:ext cx="1233275" cy="1712875"/>
          </a:xfrm>
          <a:custGeom>
            <a:pathLst>
              <a:path extrusionOk="0" h="68515" w="49331">
                <a:moveTo>
                  <a:pt x="0" y="0"/>
                </a:moveTo>
                <a:lnTo>
                  <a:pt x="49331" y="0"/>
                </a:lnTo>
                <a:lnTo>
                  <a:pt x="49331" y="68515"/>
                </a:lnTo>
                <a:lnTo>
                  <a:pt x="32104" y="68515"/>
                </a:lnTo>
              </a:path>
            </a:pathLst>
          </a:custGeom>
          <a:noFill/>
          <a:ln cap="flat" cmpd="sng" w="9525">
            <a:solidFill>
              <a:schemeClr val="dk2"/>
            </a:solidFill>
            <a:prstDash val="solid"/>
            <a:round/>
            <a:headEnd len="lg" w="lg" type="none"/>
            <a:tailEnd len="lg" w="lg" type="none"/>
          </a:ln>
        </p:spPr>
      </p:sp>
      <p:sp>
        <p:nvSpPr>
          <p:cNvPr id="466" name="Shape 466"/>
          <p:cNvSpPr/>
          <p:nvPr/>
        </p:nvSpPr>
        <p:spPr>
          <a:xfrm>
            <a:off x="376825" y="1463275"/>
            <a:ext cx="778150" cy="2236525"/>
          </a:xfrm>
          <a:custGeom>
            <a:pathLst>
              <a:path extrusionOk="0" h="89461" w="31126">
                <a:moveTo>
                  <a:pt x="31126" y="0"/>
                </a:moveTo>
                <a:lnTo>
                  <a:pt x="0" y="0"/>
                </a:lnTo>
                <a:lnTo>
                  <a:pt x="0" y="89461"/>
                </a:lnTo>
                <a:lnTo>
                  <a:pt x="28776" y="89461"/>
                </a:lnTo>
              </a:path>
            </a:pathLst>
          </a:custGeom>
          <a:noFill/>
          <a:ln cap="flat" cmpd="sng" w="9525">
            <a:solidFill>
              <a:schemeClr val="dk2"/>
            </a:solidFill>
            <a:prstDash val="solid"/>
            <a:round/>
            <a:headEnd len="lg" w="lg" type="none"/>
            <a:tailEnd len="lg" w="lg" type="none"/>
          </a:ln>
        </p:spPr>
      </p:sp>
      <p:sp>
        <p:nvSpPr>
          <p:cNvPr id="467" name="Shape 467"/>
          <p:cNvSpPr/>
          <p:nvPr/>
        </p:nvSpPr>
        <p:spPr>
          <a:xfrm>
            <a:off x="743875" y="1732450"/>
            <a:ext cx="430675" cy="1756900"/>
          </a:xfrm>
          <a:custGeom>
            <a:pathLst>
              <a:path extrusionOk="0" h="70276" w="17227">
                <a:moveTo>
                  <a:pt x="17227" y="0"/>
                </a:moveTo>
                <a:lnTo>
                  <a:pt x="0" y="0"/>
                </a:lnTo>
                <a:lnTo>
                  <a:pt x="0" y="70276"/>
                </a:lnTo>
                <a:lnTo>
                  <a:pt x="15073" y="70276"/>
                </a:lnTo>
              </a:path>
            </a:pathLst>
          </a:custGeom>
          <a:noFill/>
          <a:ln cap="flat" cmpd="sng" w="9525">
            <a:solidFill>
              <a:schemeClr val="dk2"/>
            </a:solidFill>
            <a:prstDash val="solid"/>
            <a:round/>
            <a:headEnd len="lg" w="lg" type="none"/>
            <a:tailEnd len="lg" w="lg"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73" name="Shape 47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474" name="Shape 47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475" name="Shape 475"/>
          <p:cNvSpPr txBox="1"/>
          <p:nvPr/>
        </p:nvSpPr>
        <p:spPr>
          <a:xfrm>
            <a:off x="2823300"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HEADER</a:t>
            </a:r>
          </a:p>
        </p:txBody>
      </p:sp>
      <p:grpSp>
        <p:nvGrpSpPr>
          <p:cNvPr id="476" name="Shape 476"/>
          <p:cNvGrpSpPr/>
          <p:nvPr/>
        </p:nvGrpSpPr>
        <p:grpSpPr>
          <a:xfrm>
            <a:off x="628650" y="1583175"/>
            <a:ext cx="3497400" cy="2945575"/>
            <a:chOff x="323850" y="1887975"/>
            <a:chExt cx="3497400" cy="2945575"/>
          </a:xfrm>
        </p:grpSpPr>
        <p:sp>
          <p:nvSpPr>
            <p:cNvPr id="477" name="Shape 477"/>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&lt;h1&gt;</a:t>
              </a:r>
              <a:r>
                <a:rPr lang="en-GB" sz="1050">
                  <a:solidFill>
                    <a:srgbClr val="333333"/>
                  </a:solidFill>
                  <a:latin typeface="Consolas"/>
                  <a:ea typeface="Consolas"/>
                  <a:cs typeface="Consolas"/>
                  <a:sym typeface="Consolas"/>
                </a:rPr>
                <a:t>header text 1</a:t>
              </a:r>
              <a:r>
                <a:rPr lang="en-GB" sz="1050">
                  <a:solidFill>
                    <a:srgbClr val="333333"/>
                  </a:solidFill>
                  <a:latin typeface="Consolas"/>
                  <a:ea typeface="Consolas"/>
                  <a:cs typeface="Consolas"/>
                  <a:sym typeface="Consolas"/>
                </a:rPr>
                <a:t>&lt;/h1&gt;</a:t>
              </a:r>
            </a:p>
            <a:p>
              <a:pPr lvl="0" rtl="0">
                <a:lnSpc>
                  <a:spcPct val="136363"/>
                </a:lnSpc>
                <a:spcBef>
                  <a:spcPts val="0"/>
                </a:spcBef>
                <a:buNone/>
              </a:pPr>
              <a:r>
                <a:rPr lang="en-GB" sz="1050">
                  <a:solidFill>
                    <a:srgbClr val="333333"/>
                  </a:solidFill>
                  <a:latin typeface="Consolas"/>
                  <a:ea typeface="Consolas"/>
                  <a:cs typeface="Consolas"/>
                  <a:sym typeface="Consolas"/>
                </a:rPr>
                <a:t>&lt;h2&gt;header text 2&lt;/h2&gt;</a:t>
              </a:r>
            </a:p>
            <a:p>
              <a:pPr lvl="0" rtl="0">
                <a:lnSpc>
                  <a:spcPct val="136363"/>
                </a:lnSpc>
                <a:spcBef>
                  <a:spcPts val="0"/>
                </a:spcBef>
                <a:buNone/>
              </a:pPr>
              <a:r>
                <a:rPr lang="en-GB" sz="1050">
                  <a:solidFill>
                    <a:srgbClr val="333333"/>
                  </a:solidFill>
                  <a:latin typeface="Consolas"/>
                  <a:ea typeface="Consolas"/>
                  <a:cs typeface="Consolas"/>
                  <a:sym typeface="Consolas"/>
                </a:rPr>
                <a:t>&lt;h3&gt;header text 3&lt;/h3&gt;</a:t>
              </a:r>
            </a:p>
            <a:p>
              <a:pPr lvl="0" rtl="0">
                <a:lnSpc>
                  <a:spcPct val="136363"/>
                </a:lnSpc>
                <a:spcBef>
                  <a:spcPts val="0"/>
                </a:spcBef>
                <a:buNone/>
              </a:pPr>
              <a:r>
                <a:rPr lang="en-GB" sz="1050">
                  <a:solidFill>
                    <a:srgbClr val="333333"/>
                  </a:solidFill>
                  <a:latin typeface="Consolas"/>
                  <a:ea typeface="Consolas"/>
                  <a:cs typeface="Consolas"/>
                  <a:sym typeface="Consolas"/>
                </a:rPr>
                <a:t>&lt;h4&gt;header text 4&lt;/h4&gt;</a:t>
              </a:r>
            </a:p>
            <a:p>
              <a:pPr lvl="0" rtl="0">
                <a:lnSpc>
                  <a:spcPct val="136363"/>
                </a:lnSpc>
                <a:spcBef>
                  <a:spcPts val="0"/>
                </a:spcBef>
                <a:buNone/>
              </a:pPr>
              <a:r>
                <a:rPr lang="en-GB" sz="1050">
                  <a:solidFill>
                    <a:srgbClr val="333333"/>
                  </a:solidFill>
                  <a:latin typeface="Consolas"/>
                  <a:ea typeface="Consolas"/>
                  <a:cs typeface="Consolas"/>
                  <a:sym typeface="Consolas"/>
                </a:rPr>
                <a:t>&lt;h5&gt;header text 5&lt;/h5&gt;</a:t>
              </a:r>
            </a:p>
            <a:p>
              <a:pPr lvl="0" rtl="0">
                <a:lnSpc>
                  <a:spcPct val="136363"/>
                </a:lnSpc>
                <a:spcBef>
                  <a:spcPts val="0"/>
                </a:spcBef>
                <a:buNone/>
              </a:pPr>
              <a:r>
                <a:rPr lang="en-GB" sz="1050">
                  <a:solidFill>
                    <a:srgbClr val="333333"/>
                  </a:solidFill>
                  <a:latin typeface="Consolas"/>
                  <a:ea typeface="Consolas"/>
                  <a:cs typeface="Consolas"/>
                  <a:sym typeface="Consolas"/>
                </a:rPr>
                <a:t>&lt;h6&gt;header text 6&lt;/h6&gt;</a:t>
              </a:r>
            </a:p>
            <a:p>
              <a:pPr lvl="0" rtl="0">
                <a:spcBef>
                  <a:spcPts val="0"/>
                </a:spcBef>
                <a:buNone/>
              </a:pPr>
              <a:r>
                <a:t/>
              </a:r>
              <a:endParaRPr>
                <a:latin typeface="Anonymous Pro"/>
                <a:ea typeface="Anonymous Pro"/>
                <a:cs typeface="Anonymous Pro"/>
                <a:sym typeface="Anonymous Pro"/>
              </a:endParaRPr>
            </a:p>
          </p:txBody>
        </p:sp>
        <p:sp>
          <p:nvSpPr>
            <p:cNvPr id="478" name="Shape 478"/>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479" name="Shape 479"/>
          <p:cNvGrpSpPr/>
          <p:nvPr/>
        </p:nvGrpSpPr>
        <p:grpSpPr>
          <a:xfrm>
            <a:off x="4972375" y="1583175"/>
            <a:ext cx="3497400" cy="2945575"/>
            <a:chOff x="323850" y="1887975"/>
            <a:chExt cx="3497400" cy="2945575"/>
          </a:xfrm>
        </p:grpSpPr>
        <p:sp>
          <p:nvSpPr>
            <p:cNvPr id="480" name="Shape 480"/>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481" name="Shape 481"/>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482" name="Shape 482"/>
          <p:cNvPicPr preferRelativeResize="0"/>
          <p:nvPr/>
        </p:nvPicPr>
        <p:blipFill>
          <a:blip r:embed="rId3">
            <a:alphaModFix/>
          </a:blip>
          <a:stretch>
            <a:fillRect/>
          </a:stretch>
        </p:blipFill>
        <p:spPr>
          <a:xfrm>
            <a:off x="5092325" y="1683500"/>
            <a:ext cx="1834150" cy="233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488" name="Shape 488"/>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489" name="Shape 489"/>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490" name="Shape 490"/>
          <p:cNvSpPr txBox="1"/>
          <p:nvPr/>
        </p:nvSpPr>
        <p:spPr>
          <a:xfrm>
            <a:off x="2823300"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PARAGRAPH</a:t>
            </a:r>
          </a:p>
        </p:txBody>
      </p:sp>
      <p:grpSp>
        <p:nvGrpSpPr>
          <p:cNvPr id="491" name="Shape 491"/>
          <p:cNvGrpSpPr/>
          <p:nvPr/>
        </p:nvGrpSpPr>
        <p:grpSpPr>
          <a:xfrm>
            <a:off x="628650" y="1583175"/>
            <a:ext cx="3497400" cy="2945575"/>
            <a:chOff x="323850" y="1887975"/>
            <a:chExt cx="3497400" cy="2945575"/>
          </a:xfrm>
        </p:grpSpPr>
        <p:sp>
          <p:nvSpPr>
            <p:cNvPr id="492" name="Shape 492"/>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&lt;p&gt;</a:t>
              </a:r>
              <a:r>
                <a:rPr lang="en-GB" sz="1050">
                  <a:solidFill>
                    <a:srgbClr val="333333"/>
                  </a:solidFill>
                  <a:latin typeface="Consolas"/>
                  <a:ea typeface="Consolas"/>
                  <a:cs typeface="Consolas"/>
                  <a:sym typeface="Consolas"/>
                </a:rPr>
                <a:t>Paragraph of text 1.</a:t>
              </a:r>
              <a:r>
                <a:rPr lang="en-GB" sz="1050">
                  <a:solidFill>
                    <a:srgbClr val="333333"/>
                  </a:solidFill>
                  <a:latin typeface="Consolas"/>
                  <a:ea typeface="Consolas"/>
                  <a:cs typeface="Consolas"/>
                  <a:sym typeface="Consolas"/>
                </a:rPr>
                <a:t>&lt;/p&gt;</a:t>
              </a:r>
            </a:p>
            <a:p>
              <a:pPr lvl="0" rtl="0">
                <a:lnSpc>
                  <a:spcPct val="136363"/>
                </a:lnSpc>
                <a:spcBef>
                  <a:spcPts val="0"/>
                </a:spcBef>
                <a:buNone/>
              </a:pPr>
              <a:r>
                <a:rPr lang="en-GB" sz="1050">
                  <a:solidFill>
                    <a:srgbClr val="333333"/>
                  </a:solidFill>
                  <a:latin typeface="Consolas"/>
                  <a:ea typeface="Consolas"/>
                  <a:cs typeface="Consolas"/>
                  <a:sym typeface="Consolas"/>
                </a:rPr>
                <a:t>&lt;p&gt;</a:t>
              </a:r>
            </a:p>
            <a:p>
              <a:pPr lvl="0" rtl="0">
                <a:lnSpc>
                  <a:spcPct val="136363"/>
                </a:lnSpc>
                <a:spcBef>
                  <a:spcPts val="0"/>
                </a:spcBef>
                <a:buNone/>
              </a:pPr>
              <a:r>
                <a:rPr lang="en-GB" sz="1050">
                  <a:solidFill>
                    <a:srgbClr val="333333"/>
                  </a:solidFill>
                  <a:latin typeface="Consolas"/>
                  <a:ea typeface="Consolas"/>
                  <a:cs typeface="Consolas"/>
                  <a:sym typeface="Consolas"/>
                </a:rPr>
                <a:t>Spicy jalapeno bacon ipsum dolor amet dolore eiusmod officia ground round dolor jowl bresaola ipsum pork chop qui turducken id sausage magna. Venison nulla short ribs short loin, ea jowl dolor ham hock ex id mollit. </a:t>
              </a:r>
            </a:p>
            <a:p>
              <a:pPr lvl="0" rtl="0">
                <a:lnSpc>
                  <a:spcPct val="136363"/>
                </a:lnSpc>
                <a:spcBef>
                  <a:spcPts val="0"/>
                </a:spcBef>
                <a:buNone/>
              </a:pPr>
              <a:r>
                <a:rPr lang="en-GB" sz="1050">
                  <a:solidFill>
                    <a:srgbClr val="333333"/>
                  </a:solidFill>
                  <a:latin typeface="Consolas"/>
                  <a:ea typeface="Consolas"/>
                  <a:cs typeface="Consolas"/>
                  <a:sym typeface="Consolas"/>
                </a:rPr>
                <a:t>&lt;/p&gt;</a:t>
              </a:r>
            </a:p>
            <a:p>
              <a:pPr lvl="0" rtl="0">
                <a:spcBef>
                  <a:spcPts val="0"/>
                </a:spcBef>
                <a:buNone/>
              </a:pPr>
              <a:r>
                <a:t/>
              </a:r>
              <a:endParaRPr>
                <a:latin typeface="Anonymous Pro"/>
                <a:ea typeface="Anonymous Pro"/>
                <a:cs typeface="Anonymous Pro"/>
                <a:sym typeface="Anonymous Pro"/>
              </a:endParaRPr>
            </a:p>
          </p:txBody>
        </p:sp>
        <p:sp>
          <p:nvSpPr>
            <p:cNvPr id="493" name="Shape 493"/>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494" name="Shape 494"/>
          <p:cNvGrpSpPr/>
          <p:nvPr/>
        </p:nvGrpSpPr>
        <p:grpSpPr>
          <a:xfrm>
            <a:off x="4972375" y="1583175"/>
            <a:ext cx="3497400" cy="2945575"/>
            <a:chOff x="323850" y="1887975"/>
            <a:chExt cx="3497400" cy="2945575"/>
          </a:xfrm>
        </p:grpSpPr>
        <p:sp>
          <p:nvSpPr>
            <p:cNvPr id="495" name="Shape 495"/>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GB" sz="1200">
                  <a:solidFill>
                    <a:srgbClr val="333333"/>
                  </a:solidFill>
                  <a:highlight>
                    <a:srgbClr val="FFFFFF"/>
                  </a:highlight>
                  <a:latin typeface="Georgia"/>
                  <a:ea typeface="Georgia"/>
                  <a:cs typeface="Georgia"/>
                  <a:sym typeface="Georgia"/>
                </a:rPr>
                <a:t>Paragraph of text 1.</a:t>
              </a:r>
            </a:p>
            <a:p>
              <a:pPr lvl="0">
                <a:spcBef>
                  <a:spcPts val="0"/>
                </a:spcBef>
                <a:buNone/>
              </a:pPr>
              <a:r>
                <a:t/>
              </a:r>
              <a:endParaRPr sz="1200">
                <a:solidFill>
                  <a:srgbClr val="333333"/>
                </a:solidFill>
                <a:highlight>
                  <a:srgbClr val="FFFFFF"/>
                </a:highlight>
                <a:latin typeface="Georgia"/>
                <a:ea typeface="Georgia"/>
                <a:cs typeface="Georgia"/>
                <a:sym typeface="Georgia"/>
              </a:endParaRPr>
            </a:p>
            <a:p>
              <a:pPr lvl="0" rtl="0">
                <a:spcBef>
                  <a:spcPts val="0"/>
                </a:spcBef>
                <a:buNone/>
              </a:pPr>
              <a:r>
                <a:rPr lang="en-GB" sz="1200">
                  <a:solidFill>
                    <a:srgbClr val="333333"/>
                  </a:solidFill>
                  <a:highlight>
                    <a:srgbClr val="FFFFFF"/>
                  </a:highlight>
                  <a:latin typeface="Georgia"/>
                  <a:ea typeface="Georgia"/>
                  <a:cs typeface="Georgia"/>
                  <a:sym typeface="Georgia"/>
                </a:rPr>
                <a:t>Spicy jalapeno bacon ipsum dolor amet dolore eiusmod officia ground round dolor jowl bresaola ipsum pork chop qui turducken id sausage magna. Venison nulla short ribs short loin, ea jowl dolor ham hock ex id mollit. </a:t>
              </a:r>
            </a:p>
          </p:txBody>
        </p:sp>
        <p:sp>
          <p:nvSpPr>
            <p:cNvPr id="496" name="Shape 496"/>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502" name="Shape 50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503" name="Shape 503"/>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504" name="Shape 504"/>
          <p:cNvSpPr txBox="1"/>
          <p:nvPr/>
        </p:nvSpPr>
        <p:spPr>
          <a:xfrm>
            <a:off x="2823300" y="111285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FORMATTING</a:t>
            </a:r>
          </a:p>
        </p:txBody>
      </p:sp>
      <p:grpSp>
        <p:nvGrpSpPr>
          <p:cNvPr id="505" name="Shape 505"/>
          <p:cNvGrpSpPr/>
          <p:nvPr/>
        </p:nvGrpSpPr>
        <p:grpSpPr>
          <a:xfrm>
            <a:off x="628650" y="1583175"/>
            <a:ext cx="3497400" cy="2945575"/>
            <a:chOff x="323850" y="1887975"/>
            <a:chExt cx="3497400" cy="2945575"/>
          </a:xfrm>
        </p:grpSpPr>
        <p:sp>
          <p:nvSpPr>
            <p:cNvPr id="506" name="Shape 506"/>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&lt;p&gt;</a:t>
              </a:r>
            </a:p>
            <a:p>
              <a:pPr lvl="0" rtl="0">
                <a:lnSpc>
                  <a:spcPct val="136363"/>
                </a:lnSpc>
                <a:spcBef>
                  <a:spcPts val="0"/>
                </a:spcBef>
                <a:buNone/>
              </a:pPr>
              <a:r>
                <a:rPr lang="en-GB" sz="1050">
                  <a:solidFill>
                    <a:srgbClr val="333333"/>
                  </a:solidFill>
                  <a:latin typeface="Consolas"/>
                  <a:ea typeface="Consolas"/>
                  <a:cs typeface="Consolas"/>
                  <a:sym typeface="Consolas"/>
                </a:rPr>
                <a:t>Spicy jalapeno bacon </a:t>
              </a:r>
              <a:r>
                <a:rPr lang="en-GB" sz="1050">
                  <a:solidFill>
                    <a:srgbClr val="333333"/>
                  </a:solidFill>
                  <a:latin typeface="Consolas"/>
                  <a:ea typeface="Consolas"/>
                  <a:cs typeface="Consolas"/>
                  <a:sym typeface="Consolas"/>
                </a:rPr>
                <a:t>&lt;strong&gt;</a:t>
              </a:r>
              <a:r>
                <a:rPr lang="en-GB" sz="1050">
                  <a:solidFill>
                    <a:srgbClr val="333333"/>
                  </a:solidFill>
                  <a:latin typeface="Consolas"/>
                  <a:ea typeface="Consolas"/>
                  <a:cs typeface="Consolas"/>
                  <a:sym typeface="Consolas"/>
                </a:rPr>
                <a:t>ipsum</a:t>
              </a:r>
              <a:r>
                <a:rPr lang="en-GB" sz="1050">
                  <a:solidFill>
                    <a:srgbClr val="333333"/>
                  </a:solidFill>
                  <a:latin typeface="Consolas"/>
                  <a:ea typeface="Consolas"/>
                  <a:cs typeface="Consolas"/>
                  <a:sym typeface="Consolas"/>
                </a:rPr>
                <a:t>&lt;/strong&gt;</a:t>
              </a:r>
              <a:r>
                <a:rPr lang="en-GB" sz="1050">
                  <a:solidFill>
                    <a:srgbClr val="333333"/>
                  </a:solidFill>
                  <a:latin typeface="Consolas"/>
                  <a:ea typeface="Consolas"/>
                  <a:cs typeface="Consolas"/>
                  <a:sym typeface="Consolas"/>
                </a:rPr>
                <a:t> dolor amet dolore eiusmod officia </a:t>
              </a:r>
              <a:r>
                <a:rPr lang="en-GB" sz="1050">
                  <a:solidFill>
                    <a:srgbClr val="333333"/>
                  </a:solidFill>
                  <a:latin typeface="Consolas"/>
                  <a:ea typeface="Consolas"/>
                  <a:cs typeface="Consolas"/>
                  <a:sym typeface="Consolas"/>
                </a:rPr>
                <a:t>&lt;em&gt;</a:t>
              </a:r>
              <a:r>
                <a:rPr lang="en-GB" sz="1050">
                  <a:solidFill>
                    <a:srgbClr val="333333"/>
                  </a:solidFill>
                  <a:latin typeface="Consolas"/>
                  <a:ea typeface="Consolas"/>
                  <a:cs typeface="Consolas"/>
                  <a:sym typeface="Consolas"/>
                </a:rPr>
                <a:t>ground</a:t>
              </a:r>
              <a:r>
                <a:rPr lang="en-GB" sz="1050">
                  <a:solidFill>
                    <a:srgbClr val="333333"/>
                  </a:solidFill>
                  <a:latin typeface="Consolas"/>
                  <a:ea typeface="Consolas"/>
                  <a:cs typeface="Consolas"/>
                  <a:sym typeface="Consolas"/>
                </a:rPr>
                <a:t>&lt;/em&gt;</a:t>
              </a:r>
              <a:r>
                <a:rPr lang="en-GB" sz="1050">
                  <a:solidFill>
                    <a:srgbClr val="333333"/>
                  </a:solidFill>
                  <a:latin typeface="Consolas"/>
                  <a:ea typeface="Consolas"/>
                  <a:cs typeface="Consolas"/>
                  <a:sym typeface="Consolas"/>
                </a:rPr>
                <a:t> round dolor jowl bresaola</a:t>
              </a:r>
            </a:p>
            <a:p>
              <a:pPr lvl="0" rtl="0">
                <a:lnSpc>
                  <a:spcPct val="136363"/>
                </a:lnSpc>
                <a:spcBef>
                  <a:spcPts val="0"/>
                </a:spcBef>
                <a:buNone/>
              </a:pPr>
              <a:r>
                <a:rPr lang="en-GB" sz="1050">
                  <a:solidFill>
                    <a:srgbClr val="333333"/>
                  </a:solidFill>
                  <a:latin typeface="Consolas"/>
                  <a:ea typeface="Consolas"/>
                  <a:cs typeface="Consolas"/>
                  <a:sym typeface="Consolas"/>
                </a:rPr>
                <a:t>&lt;/p&gt;</a:t>
              </a:r>
            </a:p>
            <a:p>
              <a:pPr lvl="0" rtl="0">
                <a:spcBef>
                  <a:spcPts val="0"/>
                </a:spcBef>
                <a:buNone/>
              </a:pPr>
              <a:r>
                <a:t/>
              </a:r>
              <a:endParaRPr>
                <a:latin typeface="Anonymous Pro"/>
                <a:ea typeface="Anonymous Pro"/>
                <a:cs typeface="Anonymous Pro"/>
                <a:sym typeface="Anonymous Pro"/>
              </a:endParaRPr>
            </a:p>
          </p:txBody>
        </p:sp>
        <p:sp>
          <p:nvSpPr>
            <p:cNvPr id="507" name="Shape 507"/>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508" name="Shape 508"/>
          <p:cNvGrpSpPr/>
          <p:nvPr/>
        </p:nvGrpSpPr>
        <p:grpSpPr>
          <a:xfrm>
            <a:off x="4972375" y="1583175"/>
            <a:ext cx="3497400" cy="2945575"/>
            <a:chOff x="323850" y="1887975"/>
            <a:chExt cx="3497400" cy="2945575"/>
          </a:xfrm>
        </p:grpSpPr>
        <p:sp>
          <p:nvSpPr>
            <p:cNvPr id="509" name="Shape 509"/>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200">
                  <a:solidFill>
                    <a:srgbClr val="333333"/>
                  </a:solidFill>
                  <a:highlight>
                    <a:srgbClr val="FFFFFF"/>
                  </a:highlight>
                  <a:latin typeface="Georgia"/>
                  <a:ea typeface="Georgia"/>
                  <a:cs typeface="Georgia"/>
                  <a:sym typeface="Georgia"/>
                </a:rPr>
                <a:t>Spicy jalapeno bacon </a:t>
              </a:r>
              <a:r>
                <a:rPr b="1" lang="en-GB" sz="1200">
                  <a:solidFill>
                    <a:srgbClr val="333333"/>
                  </a:solidFill>
                  <a:highlight>
                    <a:srgbClr val="FFFFFF"/>
                  </a:highlight>
                  <a:latin typeface="Georgia"/>
                  <a:ea typeface="Georgia"/>
                  <a:cs typeface="Georgia"/>
                  <a:sym typeface="Georgia"/>
                </a:rPr>
                <a:t>ipsum</a:t>
              </a:r>
              <a:r>
                <a:rPr lang="en-GB" sz="1200">
                  <a:solidFill>
                    <a:srgbClr val="333333"/>
                  </a:solidFill>
                  <a:highlight>
                    <a:srgbClr val="FFFFFF"/>
                  </a:highlight>
                  <a:latin typeface="Georgia"/>
                  <a:ea typeface="Georgia"/>
                  <a:cs typeface="Georgia"/>
                  <a:sym typeface="Georgia"/>
                </a:rPr>
                <a:t> dolor amet dolore eiusmod officia </a:t>
              </a:r>
              <a:r>
                <a:rPr i="1" lang="en-GB" sz="1200">
                  <a:solidFill>
                    <a:srgbClr val="333333"/>
                  </a:solidFill>
                  <a:highlight>
                    <a:srgbClr val="FFFFFF"/>
                  </a:highlight>
                  <a:latin typeface="Georgia"/>
                  <a:ea typeface="Georgia"/>
                  <a:cs typeface="Georgia"/>
                  <a:sym typeface="Georgia"/>
                </a:rPr>
                <a:t>ground</a:t>
              </a:r>
              <a:r>
                <a:rPr lang="en-GB" sz="1200">
                  <a:solidFill>
                    <a:srgbClr val="333333"/>
                  </a:solidFill>
                  <a:highlight>
                    <a:srgbClr val="FFFFFF"/>
                  </a:highlight>
                  <a:latin typeface="Georgia"/>
                  <a:ea typeface="Georgia"/>
                  <a:cs typeface="Georgia"/>
                  <a:sym typeface="Georgia"/>
                </a:rPr>
                <a:t> round dolor jowl bresaola </a:t>
              </a:r>
            </a:p>
          </p:txBody>
        </p:sp>
        <p:sp>
          <p:nvSpPr>
            <p:cNvPr id="510" name="Shape 510"/>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516" name="Shape 51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517" name="Shape 51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aphicFrame>
        <p:nvGraphicFramePr>
          <p:cNvPr id="518" name="Shape 518"/>
          <p:cNvGraphicFramePr/>
          <p:nvPr/>
        </p:nvGraphicFramePr>
        <p:xfrm>
          <a:off x="1165425" y="891400"/>
          <a:ext cx="3000000" cy="3000000"/>
        </p:xfrm>
        <a:graphic>
          <a:graphicData uri="http://schemas.openxmlformats.org/drawingml/2006/table">
            <a:tbl>
              <a:tblPr>
                <a:noFill/>
                <a:tableStyleId>{1D72CDCD-5CFB-47BE-91C9-7CED54AA0016}</a:tableStyleId>
              </a:tblPr>
              <a:tblGrid>
                <a:gridCol w="952500"/>
                <a:gridCol w="1485900"/>
                <a:gridCol w="2152650"/>
                <a:gridCol w="2114550"/>
              </a:tblGrid>
              <a:tr h="200025">
                <a:tc>
                  <a:txBody>
                    <a:bodyPr>
                      <a:noAutofit/>
                    </a:bodyPr>
                    <a:lstStyle/>
                    <a:p>
                      <a:pPr lvl="0" rtl="0">
                        <a:lnSpc>
                          <a:spcPct val="115000"/>
                        </a:lnSpc>
                        <a:spcBef>
                          <a:spcPts val="0"/>
                        </a:spcBef>
                        <a:buNone/>
                      </a:pPr>
                      <a:r>
                        <a:rPr b="1" lang="en-GB" sz="1000"/>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GB" sz="1000"/>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GB" sz="1000"/>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GB" sz="1000"/>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rowSpan="4">
                  <a:txBody>
                    <a:bodyPr>
                      <a:noAutofit/>
                    </a:bodyPr>
                    <a:lstStyle/>
                    <a:p>
                      <a:pPr lvl="0" rtl="0">
                        <a:lnSpc>
                          <a:spcPct val="115000"/>
                        </a:lnSpc>
                        <a:spcBef>
                          <a:spcPts val="0"/>
                        </a:spcBef>
                        <a:buNone/>
                      </a:pPr>
                      <a:r>
                        <a:rPr lang="en-GB" sz="1000"/>
                        <a:t>TEXT Segment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Header / Title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&lt;h1&gt; ... &lt;/h1&gt;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Paragraph</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&lt;p&gt; ... &lt;/p&gt;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Preformatted</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&lt;pre&gt; ... &lt;/pre&gt;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Text Block Quote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&lt;blockquote&gt; ... &lt;/blockquote&gt;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spcBef>
                          <a:spcPts val="0"/>
                        </a:spcBef>
                        <a:buNone/>
                      </a:pPr>
                      <a:r>
                        <a:t/>
                      </a:r>
                      <a:endParaRP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666666">
                          <a:alpha val="0"/>
                        </a:srgbClr>
                      </a:solidFill>
                      <a:prstDash val="solid"/>
                      <a:round/>
                      <a:headEnd len="med" w="med" type="none"/>
                      <a:tailEnd len="med" w="med" type="none"/>
                    </a:lnL>
                    <a:lnR cap="flat" cmpd="sng" w="9525">
                      <a:solidFill>
                        <a:srgbClr val="666666">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rowSpan="10">
                  <a:txBody>
                    <a:bodyPr>
                      <a:noAutofit/>
                    </a:bodyPr>
                    <a:lstStyle/>
                    <a:p>
                      <a:pPr lvl="0" rtl="0">
                        <a:lnSpc>
                          <a:spcPct val="115000"/>
                        </a:lnSpc>
                        <a:spcBef>
                          <a:spcPts val="0"/>
                        </a:spcBef>
                        <a:buNone/>
                      </a:pPr>
                      <a:r>
                        <a:rPr lang="en-GB" sz="1000"/>
                        <a:t>TEXT format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Bold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&lt;b&gt; ... &lt;/b&gt;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Italic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&lt;i&gt; ... &lt;/i&gt;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Underline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&lt;u&gt; ... &lt;/u&gt;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Strikeout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&lt;strike&gt; ... &lt;/strike&gt;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3375">
                <a:tc vMerge="1"/>
                <a:tc>
                  <a:txBody>
                    <a:bodyPr>
                      <a:noAutofit/>
                    </a:bodyPr>
                    <a:lstStyle/>
                    <a:p>
                      <a:pPr lvl="0" rtl="0">
                        <a:lnSpc>
                          <a:spcPct val="115000"/>
                        </a:lnSpc>
                        <a:spcBef>
                          <a:spcPts val="0"/>
                        </a:spcBef>
                        <a:buNone/>
                      </a:pPr>
                      <a:r>
                        <a:rPr lang="en-GB" sz="1000"/>
                        <a:t>Superscript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&lt;sup&gt; ... &lt;/sup&gt;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Smaller text placed below normal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3375">
                <a:tc vMerge="1"/>
                <a:tc>
                  <a:txBody>
                    <a:bodyPr>
                      <a:noAutofit/>
                    </a:bodyPr>
                    <a:lstStyle/>
                    <a:p>
                      <a:pPr lvl="0" rtl="0">
                        <a:lnSpc>
                          <a:spcPct val="115000"/>
                        </a:lnSpc>
                        <a:spcBef>
                          <a:spcPts val="0"/>
                        </a:spcBef>
                        <a:buNone/>
                      </a:pPr>
                      <a:r>
                        <a:rPr lang="en-GB" sz="1000"/>
                        <a:t>Subscript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&lt;sub&gt; ... &lt;/sub&gt;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Smaller text placed below normal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Small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&lt;small&gt; ... &lt;/small&gt;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Fineprint size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Typewriter Text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&lt;tt&gt; ... &lt;/tt&gt;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Strong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&lt;strong&gt; ... &lt;/strong&gt;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Shown as Bold in most browsers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vMerge="1"/>
                <a:tc>
                  <a:txBody>
                    <a:bodyPr>
                      <a:noAutofit/>
                    </a:bodyPr>
                    <a:lstStyle/>
                    <a:p>
                      <a:pPr lvl="0" rtl="0">
                        <a:lnSpc>
                          <a:spcPct val="115000"/>
                        </a:lnSpc>
                        <a:spcBef>
                          <a:spcPts val="0"/>
                        </a:spcBef>
                        <a:buNone/>
                      </a:pPr>
                      <a:r>
                        <a:rPr lang="en-GB" sz="1000"/>
                        <a:t>Emphasis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&lt;em&gt; ... &lt;/em&gt;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Shown as Italics in most browsers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Setup</a:t>
            </a:r>
            <a:r>
              <a:rPr lang="en-GB" sz="1000">
                <a:solidFill>
                  <a:srgbClr val="000000"/>
                </a:solidFill>
                <a:latin typeface="Open Sans"/>
                <a:ea typeface="Open Sans"/>
                <a:cs typeface="Open Sans"/>
                <a:sym typeface="Open Sans"/>
              </a:rPr>
              <a:t>/ Brief</a:t>
            </a:r>
          </a:p>
        </p:txBody>
      </p:sp>
      <p:sp>
        <p:nvSpPr>
          <p:cNvPr id="171" name="Shape 17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SETUP</a:t>
            </a:r>
          </a:p>
        </p:txBody>
      </p:sp>
      <p:cxnSp>
        <p:nvCxnSpPr>
          <p:cNvPr id="172" name="Shape 172"/>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173" name="Shape 173"/>
          <p:cNvSpPr txBox="1"/>
          <p:nvPr/>
        </p:nvSpPr>
        <p:spPr>
          <a:xfrm>
            <a:off x="234750" y="1045400"/>
            <a:ext cx="4277400" cy="35673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rgbClr val="0097A7"/>
                </a:solidFill>
                <a:highlight>
                  <a:srgbClr val="FFFFFF"/>
                </a:highlight>
                <a:latin typeface="Hammersmith One"/>
                <a:ea typeface="Hammersmith One"/>
                <a:cs typeface="Hammersmith One"/>
                <a:sym typeface="Hammersmith One"/>
              </a:rPr>
              <a:t>Setting up SFTP pt1</a:t>
            </a:r>
          </a:p>
          <a:p>
            <a:pPr indent="-228600" lvl="0" marL="457200" rtl="0">
              <a:lnSpc>
                <a:spcPct val="142857"/>
              </a:lnSpc>
              <a:spcBef>
                <a:spcPts val="800"/>
              </a:spcBef>
              <a:buClr>
                <a:srgbClr val="333333"/>
              </a:buClr>
              <a:buFont typeface="Open Sans"/>
              <a:buAutoNum type="arabicPeriod"/>
            </a:pPr>
            <a:r>
              <a:rPr lang="en-GB">
                <a:solidFill>
                  <a:srgbClr val="333333"/>
                </a:solidFill>
                <a:highlight>
                  <a:srgbClr val="FFFFFF"/>
                </a:highlight>
                <a:latin typeface="Open Sans"/>
                <a:ea typeface="Open Sans"/>
                <a:cs typeface="Open Sans"/>
                <a:sym typeface="Open Sans"/>
              </a:rPr>
              <a:t>open sublime</a:t>
            </a:r>
          </a:p>
          <a:p>
            <a:pPr indent="-228600" lvl="0" marL="457200" rtl="0">
              <a:lnSpc>
                <a:spcPct val="142857"/>
              </a:lnSpc>
              <a:spcBef>
                <a:spcPts val="800"/>
              </a:spcBef>
              <a:buClr>
                <a:srgbClr val="333333"/>
              </a:buClr>
              <a:buFont typeface="Open Sans"/>
              <a:buAutoNum type="arabicPeriod"/>
            </a:pPr>
            <a:r>
              <a:rPr lang="en-GB">
                <a:solidFill>
                  <a:srgbClr val="333333"/>
                </a:solidFill>
                <a:highlight>
                  <a:srgbClr val="FFFFFF"/>
                </a:highlight>
                <a:latin typeface="Open Sans"/>
                <a:ea typeface="Open Sans"/>
                <a:cs typeface="Open Sans"/>
                <a:sym typeface="Open Sans"/>
              </a:rPr>
              <a:t>open the Command Palette</a:t>
            </a:r>
          </a:p>
          <a:p>
            <a:pPr indent="-228600" lvl="0" marL="457200" rtl="0">
              <a:lnSpc>
                <a:spcPct val="142857"/>
              </a:lnSpc>
              <a:spcBef>
                <a:spcPts val="800"/>
              </a:spcBef>
              <a:buClr>
                <a:srgbClr val="333333"/>
              </a:buClr>
              <a:buFont typeface="Open Sans"/>
              <a:buAutoNum type="arabicPeriod"/>
            </a:pPr>
            <a:r>
              <a:rPr lang="en-GB">
                <a:solidFill>
                  <a:srgbClr val="333333"/>
                </a:solidFill>
                <a:highlight>
                  <a:srgbClr val="FFFFFF"/>
                </a:highlight>
                <a:latin typeface="Open Sans"/>
                <a:ea typeface="Open Sans"/>
                <a:cs typeface="Open Sans"/>
                <a:sym typeface="Open Sans"/>
              </a:rPr>
              <a:t>type: package control: install package</a:t>
            </a:r>
          </a:p>
          <a:p>
            <a:pPr indent="-228600" lvl="1" marL="914400" rtl="0">
              <a:lnSpc>
                <a:spcPct val="142857"/>
              </a:lnSpc>
              <a:spcBef>
                <a:spcPts val="800"/>
              </a:spcBef>
              <a:buClr>
                <a:srgbClr val="333333"/>
              </a:buClr>
              <a:buFont typeface="Open Sans"/>
              <a:buChar char="○"/>
            </a:pPr>
            <a:r>
              <a:rPr lang="en-GB">
                <a:solidFill>
                  <a:srgbClr val="333333"/>
                </a:solidFill>
                <a:highlight>
                  <a:srgbClr val="FFFFFF"/>
                </a:highlight>
                <a:latin typeface="Open Sans"/>
                <a:ea typeface="Open Sans"/>
                <a:cs typeface="Open Sans"/>
                <a:sym typeface="Open Sans"/>
              </a:rPr>
              <a:t>click on the option and wait...</a:t>
            </a:r>
          </a:p>
          <a:p>
            <a:pPr indent="-228600" lvl="0" marL="457200" rtl="0">
              <a:lnSpc>
                <a:spcPct val="142857"/>
              </a:lnSpc>
              <a:spcBef>
                <a:spcPts val="800"/>
              </a:spcBef>
              <a:buClr>
                <a:srgbClr val="333333"/>
              </a:buClr>
              <a:buFont typeface="Open Sans"/>
              <a:buAutoNum type="arabicPeriod"/>
            </a:pPr>
            <a:r>
              <a:rPr lang="en-GB">
                <a:solidFill>
                  <a:srgbClr val="333333"/>
                </a:solidFill>
                <a:highlight>
                  <a:srgbClr val="FFFFFF"/>
                </a:highlight>
                <a:latin typeface="Open Sans"/>
                <a:ea typeface="Open Sans"/>
                <a:cs typeface="Open Sans"/>
                <a:sym typeface="Open Sans"/>
              </a:rPr>
              <a:t>type: sftp</a:t>
            </a:r>
          </a:p>
          <a:p>
            <a:pPr indent="-228600" lvl="1" marL="914400" rtl="0">
              <a:lnSpc>
                <a:spcPct val="142857"/>
              </a:lnSpc>
              <a:spcBef>
                <a:spcPts val="800"/>
              </a:spcBef>
              <a:buClr>
                <a:srgbClr val="333333"/>
              </a:buClr>
              <a:buFont typeface="Open Sans"/>
              <a:buChar char="○"/>
            </a:pPr>
            <a:r>
              <a:rPr lang="en-GB">
                <a:solidFill>
                  <a:srgbClr val="333333"/>
                </a:solidFill>
                <a:highlight>
                  <a:srgbClr val="FFFFFF"/>
                </a:highlight>
                <a:latin typeface="Open Sans"/>
                <a:ea typeface="Open Sans"/>
                <a:cs typeface="Open Sans"/>
                <a:sym typeface="Open Sans"/>
              </a:rPr>
              <a:t>click on SFTP by wbond</a:t>
            </a:r>
          </a:p>
          <a:p>
            <a:pPr indent="-228600" lvl="1" marL="914400" rtl="0">
              <a:lnSpc>
                <a:spcPct val="142857"/>
              </a:lnSpc>
              <a:spcBef>
                <a:spcPts val="800"/>
              </a:spcBef>
              <a:buClr>
                <a:srgbClr val="333333"/>
              </a:buClr>
              <a:buFont typeface="Open Sans"/>
              <a:buChar char="○"/>
            </a:pPr>
            <a:r>
              <a:rPr lang="en-GB">
                <a:solidFill>
                  <a:srgbClr val="333333"/>
                </a:solidFill>
                <a:highlight>
                  <a:srgbClr val="FFFFFF"/>
                </a:highlight>
                <a:latin typeface="Open Sans"/>
                <a:ea typeface="Open Sans"/>
                <a:cs typeface="Open Sans"/>
                <a:sym typeface="Open Sans"/>
              </a:rPr>
              <a:t>success looks like this</a:t>
            </a:r>
          </a:p>
        </p:txBody>
      </p:sp>
      <p:pic>
        <p:nvPicPr>
          <p:cNvPr id="174" name="Shape 174"/>
          <p:cNvPicPr preferRelativeResize="0"/>
          <p:nvPr/>
        </p:nvPicPr>
        <p:blipFill>
          <a:blip r:embed="rId3">
            <a:alphaModFix/>
          </a:blip>
          <a:stretch>
            <a:fillRect/>
          </a:stretch>
        </p:blipFill>
        <p:spPr>
          <a:xfrm>
            <a:off x="5034775" y="919762"/>
            <a:ext cx="2133149" cy="412875"/>
          </a:xfrm>
          <a:prstGeom prst="rect">
            <a:avLst/>
          </a:prstGeom>
          <a:noFill/>
          <a:ln>
            <a:noFill/>
          </a:ln>
        </p:spPr>
      </p:pic>
      <p:pic>
        <p:nvPicPr>
          <p:cNvPr id="175" name="Shape 175"/>
          <p:cNvPicPr preferRelativeResize="0"/>
          <p:nvPr/>
        </p:nvPicPr>
        <p:blipFill>
          <a:blip r:embed="rId4">
            <a:alphaModFix/>
          </a:blip>
          <a:stretch>
            <a:fillRect/>
          </a:stretch>
        </p:blipFill>
        <p:spPr>
          <a:xfrm>
            <a:off x="5034775" y="1693099"/>
            <a:ext cx="2819974" cy="472767"/>
          </a:xfrm>
          <a:prstGeom prst="rect">
            <a:avLst/>
          </a:prstGeom>
          <a:noFill/>
          <a:ln>
            <a:noFill/>
          </a:ln>
        </p:spPr>
      </p:pic>
      <p:pic>
        <p:nvPicPr>
          <p:cNvPr id="176" name="Shape 176"/>
          <p:cNvPicPr preferRelativeResize="0"/>
          <p:nvPr/>
        </p:nvPicPr>
        <p:blipFill>
          <a:blip r:embed="rId5">
            <a:alphaModFix/>
          </a:blip>
          <a:stretch>
            <a:fillRect/>
          </a:stretch>
        </p:blipFill>
        <p:spPr>
          <a:xfrm>
            <a:off x="5034774" y="2316824"/>
            <a:ext cx="2819975" cy="748825"/>
          </a:xfrm>
          <a:prstGeom prst="rect">
            <a:avLst/>
          </a:prstGeom>
          <a:noFill/>
          <a:ln>
            <a:noFill/>
          </a:ln>
        </p:spPr>
      </p:pic>
      <p:cxnSp>
        <p:nvCxnSpPr>
          <p:cNvPr id="177" name="Shape 177"/>
          <p:cNvCxnSpPr>
            <a:endCxn id="174" idx="1"/>
          </p:cNvCxnSpPr>
          <p:nvPr/>
        </p:nvCxnSpPr>
        <p:spPr>
          <a:xfrm flipH="1" rot="10800000">
            <a:off x="3088075" y="1126200"/>
            <a:ext cx="1946700" cy="1041900"/>
          </a:xfrm>
          <a:prstGeom prst="bentConnector3">
            <a:avLst>
              <a:gd fmla="val 39216" name="adj1"/>
            </a:avLst>
          </a:prstGeom>
          <a:noFill/>
          <a:ln cap="flat" cmpd="sng" w="9525">
            <a:solidFill>
              <a:schemeClr val="dk2"/>
            </a:solidFill>
            <a:prstDash val="solid"/>
            <a:round/>
            <a:headEnd len="lg" w="lg" type="none"/>
            <a:tailEnd len="lg" w="lg" type="none"/>
          </a:ln>
        </p:spPr>
      </p:cxnSp>
      <p:cxnSp>
        <p:nvCxnSpPr>
          <p:cNvPr id="178" name="Shape 178"/>
          <p:cNvCxnSpPr>
            <a:stCxn id="175" idx="1"/>
          </p:cNvCxnSpPr>
          <p:nvPr/>
        </p:nvCxnSpPr>
        <p:spPr>
          <a:xfrm flipH="1">
            <a:off x="3880975" y="1929482"/>
            <a:ext cx="1153800" cy="546900"/>
          </a:xfrm>
          <a:prstGeom prst="bentConnector3">
            <a:avLst>
              <a:gd fmla="val 66925" name="adj1"/>
            </a:avLst>
          </a:prstGeom>
          <a:noFill/>
          <a:ln cap="flat" cmpd="sng" w="9525">
            <a:solidFill>
              <a:schemeClr val="dk2"/>
            </a:solidFill>
            <a:prstDash val="solid"/>
            <a:round/>
            <a:headEnd len="lg" w="lg" type="none"/>
            <a:tailEnd len="lg" w="lg" type="none"/>
          </a:ln>
        </p:spPr>
      </p:cxnSp>
      <p:cxnSp>
        <p:nvCxnSpPr>
          <p:cNvPr id="179" name="Shape 179"/>
          <p:cNvCxnSpPr>
            <a:stCxn id="176" idx="1"/>
          </p:cNvCxnSpPr>
          <p:nvPr/>
        </p:nvCxnSpPr>
        <p:spPr>
          <a:xfrm flipH="1">
            <a:off x="3043974" y="2691237"/>
            <a:ext cx="1990800" cy="1003800"/>
          </a:xfrm>
          <a:prstGeom prst="bentConnector3">
            <a:avLst>
              <a:gd fmla="val 25512" name="adj1"/>
            </a:avLst>
          </a:prstGeom>
          <a:noFill/>
          <a:ln cap="flat" cmpd="sng" w="9525">
            <a:solidFill>
              <a:schemeClr val="dk2"/>
            </a:solidFill>
            <a:prstDash val="solid"/>
            <a:round/>
            <a:headEnd len="lg" w="lg" type="none"/>
            <a:tailEnd len="lg" w="lg"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02_01_texts</a:t>
            </a:r>
          </a:p>
        </p:txBody>
      </p:sp>
      <p:cxnSp>
        <p:nvCxnSpPr>
          <p:cNvPr id="524" name="Shape 52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525" name="Shape 525"/>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526" name="Shape 526"/>
          <p:cNvSpPr txBox="1"/>
          <p:nvPr/>
        </p:nvSpPr>
        <p:spPr>
          <a:xfrm>
            <a:off x="234750" y="1045400"/>
            <a:ext cx="4757100" cy="30312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rgbClr val="0097A7"/>
                </a:solidFill>
                <a:highlight>
                  <a:srgbClr val="FFFFFF"/>
                </a:highlight>
                <a:latin typeface="Hammersmith One"/>
                <a:ea typeface="Hammersmith One"/>
                <a:cs typeface="Hammersmith One"/>
                <a:sym typeface="Hammersmith One"/>
              </a:rPr>
              <a:t>Creating texts</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333333"/>
                </a:solidFill>
                <a:highlight>
                  <a:srgbClr val="FFFFFF"/>
                </a:highlight>
                <a:latin typeface="Open Sans"/>
                <a:ea typeface="Open Sans"/>
                <a:cs typeface="Open Sans"/>
                <a:sym typeface="Open Sans"/>
              </a:rPr>
              <a:t>create a &lt;h1&gt; title with the text: Fantastic Mr Fox</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333333"/>
                </a:solidFill>
                <a:highlight>
                  <a:srgbClr val="FFFFFF"/>
                </a:highlight>
                <a:latin typeface="Open Sans"/>
                <a:ea typeface="Open Sans"/>
                <a:cs typeface="Open Sans"/>
                <a:sym typeface="Open Sans"/>
              </a:rPr>
              <a:t>create a &lt;h3&gt; subtitle with the text: by Roald Dahl</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333333"/>
                </a:solidFill>
                <a:highlight>
                  <a:srgbClr val="FFFFFF"/>
                </a:highlight>
                <a:latin typeface="Open Sans"/>
                <a:ea typeface="Open Sans"/>
                <a:cs typeface="Open Sans"/>
                <a:sym typeface="Open Sans"/>
              </a:rPr>
              <a:t>Make the words 'Roald Dahl' italic by putting &lt;em&gt;...&lt;/em&gt; around it </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333333"/>
                </a:solidFill>
                <a:highlight>
                  <a:srgbClr val="FFFFFF"/>
                </a:highlight>
                <a:latin typeface="Open Sans"/>
                <a:ea typeface="Open Sans"/>
                <a:cs typeface="Open Sans"/>
                <a:sym typeface="Open Sans"/>
              </a:rPr>
              <a:t>create a &lt;p&gt; paragraph with the text: </a:t>
            </a:r>
          </a:p>
          <a:p>
            <a:pPr indent="-292100" lvl="1" marL="914400" marR="0" rtl="0" algn="l">
              <a:lnSpc>
                <a:spcPct val="142857"/>
              </a:lnSpc>
              <a:spcBef>
                <a:spcPts val="800"/>
              </a:spcBef>
              <a:spcAft>
                <a:spcPts val="0"/>
              </a:spcAft>
              <a:buClr>
                <a:srgbClr val="444444"/>
              </a:buClr>
              <a:buSzPct val="100000"/>
              <a:buFont typeface="Roboto"/>
              <a:buChar char="○"/>
            </a:pPr>
            <a:r>
              <a:rPr lang="en-GB" sz="1000">
                <a:solidFill>
                  <a:srgbClr val="333333"/>
                </a:solidFill>
                <a:highlight>
                  <a:srgbClr val="FFFFFF"/>
                </a:highlight>
                <a:latin typeface="Open Sans"/>
                <a:ea typeface="Open Sans"/>
                <a:cs typeface="Open Sans"/>
                <a:sym typeface="Open Sans"/>
              </a:rPr>
              <a:t>This is my favorite book. I am young at heart. </a:t>
            </a:r>
          </a:p>
        </p:txBody>
      </p:sp>
      <p:pic>
        <p:nvPicPr>
          <p:cNvPr id="527" name="Shape 527"/>
          <p:cNvPicPr preferRelativeResize="0"/>
          <p:nvPr/>
        </p:nvPicPr>
        <p:blipFill>
          <a:blip r:embed="rId3">
            <a:alphaModFix/>
          </a:blip>
          <a:stretch>
            <a:fillRect/>
          </a:stretch>
        </p:blipFill>
        <p:spPr>
          <a:xfrm>
            <a:off x="5195225" y="1336362"/>
            <a:ext cx="3343500" cy="16248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a:t>
            </a:r>
            <a:r>
              <a:rPr lang="en-GB" sz="1000">
                <a:latin typeface="Open Sans"/>
                <a:ea typeface="Open Sans"/>
                <a:cs typeface="Open Sans"/>
                <a:sym typeface="Open Sans"/>
              </a:rPr>
              <a:t>Concepts</a:t>
            </a:r>
          </a:p>
        </p:txBody>
      </p:sp>
      <p:cxnSp>
        <p:nvCxnSpPr>
          <p:cNvPr id="533" name="Shape 533"/>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aphicFrame>
        <p:nvGraphicFramePr>
          <p:cNvPr id="534" name="Shape 534"/>
          <p:cNvGraphicFramePr/>
          <p:nvPr/>
        </p:nvGraphicFramePr>
        <p:xfrm>
          <a:off x="232150" y="1174650"/>
          <a:ext cx="3000000" cy="3000000"/>
        </p:xfrm>
        <a:graphic>
          <a:graphicData uri="http://schemas.openxmlformats.org/drawingml/2006/table">
            <a:tbl>
              <a:tblPr>
                <a:noFill/>
                <a:tableStyleId>{28F57E63-D517-4E6D-967B-166B87AF1F59}</a:tableStyleId>
              </a:tblPr>
              <a:tblGrid>
                <a:gridCol w="4343625"/>
                <a:gridCol w="4343625"/>
              </a:tblGrid>
              <a:tr h="394950">
                <a:tc>
                  <a:txBody>
                    <a:bodyPr>
                      <a:noAutofit/>
                    </a:bodyPr>
                    <a:lstStyle/>
                    <a:p>
                      <a:pPr lvl="0" rtl="0" algn="ctr">
                        <a:spcBef>
                          <a:spcPts val="0"/>
                        </a:spcBef>
                        <a:buNone/>
                      </a:pPr>
                      <a:r>
                        <a:rPr lang="en-GB">
                          <a:solidFill>
                            <a:srgbClr val="FFFFFF"/>
                          </a:solidFill>
                          <a:latin typeface="Hammersmith One"/>
                          <a:ea typeface="Hammersmith One"/>
                          <a:cs typeface="Hammersmith One"/>
                          <a:sym typeface="Hammersmith One"/>
                        </a:rPr>
                        <a:t>CSS </a:t>
                      </a:r>
                      <a:r>
                        <a:rPr lang="en-GB" u="sng">
                          <a:solidFill>
                            <a:srgbClr val="FFFFFF"/>
                          </a:solidFill>
                          <a:latin typeface="Hammersmith One"/>
                          <a:ea typeface="Hammersmith One"/>
                          <a:cs typeface="Hammersmith One"/>
                          <a:sym typeface="Hammersmith One"/>
                        </a:rPr>
                        <a:t>IS</a:t>
                      </a:r>
                      <a:r>
                        <a:rPr lang="en-GB">
                          <a:solidFill>
                            <a:srgbClr val="FFFFFF"/>
                          </a:solidFill>
                          <a:latin typeface="Hammersmith One"/>
                          <a:ea typeface="Hammersmith One"/>
                          <a:cs typeface="Hammersmith One"/>
                          <a:sym typeface="Hammersmith One"/>
                        </a:rPr>
                        <a:t> a language to</a:t>
                      </a:r>
                    </a:p>
                  </a:txBody>
                  <a:tcPr marT="91425" marB="91425" marR="91425" marL="91425">
                    <a:solidFill>
                      <a:srgbClr val="0097A7"/>
                    </a:solidFill>
                  </a:tcPr>
                </a:tc>
                <a:tc>
                  <a:txBody>
                    <a:bodyPr>
                      <a:noAutofit/>
                    </a:bodyPr>
                    <a:lstStyle/>
                    <a:p>
                      <a:pPr lvl="0" rtl="0" algn="ctr">
                        <a:spcBef>
                          <a:spcPts val="0"/>
                        </a:spcBef>
                        <a:buClr>
                          <a:srgbClr val="000000"/>
                        </a:buClr>
                        <a:buSzPct val="78571"/>
                        <a:buFont typeface="Arial"/>
                        <a:buNone/>
                      </a:pPr>
                      <a:r>
                        <a:rPr lang="en-GB">
                          <a:solidFill>
                            <a:srgbClr val="FFFFFF"/>
                          </a:solidFill>
                          <a:latin typeface="Hammersmith One"/>
                          <a:ea typeface="Hammersmith One"/>
                          <a:cs typeface="Hammersmith One"/>
                          <a:sym typeface="Hammersmith One"/>
                        </a:rPr>
                        <a:t>CSS is </a:t>
                      </a:r>
                      <a:r>
                        <a:rPr lang="en-GB" u="sng">
                          <a:solidFill>
                            <a:srgbClr val="FFFFFF"/>
                          </a:solidFill>
                          <a:latin typeface="Hammersmith One"/>
                          <a:ea typeface="Hammersmith One"/>
                          <a:cs typeface="Hammersmith One"/>
                          <a:sym typeface="Hammersmith One"/>
                        </a:rPr>
                        <a:t>NOT</a:t>
                      </a:r>
                      <a:r>
                        <a:rPr lang="en-GB">
                          <a:solidFill>
                            <a:srgbClr val="FFFFFF"/>
                          </a:solidFill>
                          <a:latin typeface="Hammersmith One"/>
                          <a:ea typeface="Hammersmith One"/>
                          <a:cs typeface="Hammersmith One"/>
                          <a:sym typeface="Hammersmith One"/>
                        </a:rPr>
                        <a:t> a language to</a:t>
                      </a:r>
                    </a:p>
                  </a:txBody>
                  <a:tcPr marT="91425" marB="91425" marR="91425" marL="91425">
                    <a:solidFill>
                      <a:srgbClr val="FF4B17"/>
                    </a:solidFill>
                  </a:tcPr>
                </a:tc>
              </a:tr>
              <a:tr h="1596050">
                <a:tc>
                  <a:txBody>
                    <a:bodyPr>
                      <a:noAutofit/>
                    </a:bodyPr>
                    <a:lstStyle/>
                    <a:p>
                      <a:pPr lvl="0" rtl="0">
                        <a:spcBef>
                          <a:spcPts val="0"/>
                        </a:spcBef>
                        <a:buClr>
                          <a:schemeClr val="dk1"/>
                        </a:buClr>
                        <a:buSzPct val="61111"/>
                        <a:buFont typeface="Arial"/>
                        <a:buNone/>
                      </a:pPr>
                      <a:r>
                        <a:rPr b="1" lang="en-GB" sz="1800">
                          <a:solidFill>
                            <a:srgbClr val="333333"/>
                          </a:solidFill>
                          <a:latin typeface="Open Sans"/>
                          <a:ea typeface="Open Sans"/>
                          <a:cs typeface="Open Sans"/>
                          <a:sym typeface="Open Sans"/>
                        </a:rPr>
                        <a:t>define style of elements</a:t>
                      </a:r>
                    </a:p>
                    <a:p>
                      <a:pPr lvl="0" rtl="0">
                        <a:spcBef>
                          <a:spcPts val="0"/>
                        </a:spcBef>
                        <a:buClr>
                          <a:schemeClr val="dk1"/>
                        </a:buClr>
                        <a:buSzPct val="78571"/>
                        <a:buFont typeface="Arial"/>
                        <a:buNone/>
                      </a:pPr>
                      <a:r>
                        <a:t/>
                      </a:r>
                      <a:endParaRPr>
                        <a:solidFill>
                          <a:srgbClr val="333333"/>
                        </a:solidFill>
                      </a:endParaRPr>
                    </a:p>
                    <a:p>
                      <a:pPr lvl="0" rtl="0">
                        <a:spcBef>
                          <a:spcPts val="0"/>
                        </a:spcBef>
                        <a:buClr>
                          <a:schemeClr val="dk1"/>
                        </a:buClr>
                        <a:buSzPct val="78571"/>
                        <a:buFont typeface="Arial"/>
                        <a:buNone/>
                      </a:pPr>
                      <a:r>
                        <a:rPr lang="en-GB">
                          <a:solidFill>
                            <a:srgbClr val="333333"/>
                          </a:solidFill>
                        </a:rPr>
                        <a:t>What is the shape, color, position or decorations</a:t>
                      </a:r>
                    </a:p>
                    <a:p>
                      <a:pPr lvl="0" rtl="0">
                        <a:spcBef>
                          <a:spcPts val="0"/>
                        </a:spcBef>
                        <a:buClr>
                          <a:schemeClr val="dk1"/>
                        </a:buClr>
                        <a:buSzPct val="61111"/>
                        <a:buFont typeface="Arial"/>
                        <a:buNone/>
                      </a:pPr>
                      <a:r>
                        <a:rPr lang="en-GB">
                          <a:solidFill>
                            <a:srgbClr val="333333"/>
                          </a:solidFill>
                        </a:rPr>
                        <a:t>for the page </a:t>
                      </a:r>
                      <a:r>
                        <a:rPr b="1" lang="en-GB" u="sng">
                          <a:solidFill>
                            <a:srgbClr val="333333"/>
                          </a:solidFill>
                        </a:rPr>
                        <a:t>elements</a:t>
                      </a:r>
                      <a:r>
                        <a:rPr lang="en-GB">
                          <a:solidFill>
                            <a:srgbClr val="333333"/>
                          </a:solidFill>
                        </a:rPr>
                        <a:t>?</a:t>
                      </a:r>
                    </a:p>
                  </a:txBody>
                  <a:tcPr marT="91425" marB="91425" marR="91425" marL="91425"/>
                </a:tc>
                <a:tc>
                  <a:txBody>
                    <a:bodyPr>
                      <a:noAutofit/>
                    </a:bodyPr>
                    <a:lstStyle/>
                    <a:p>
                      <a:pPr lvl="0" rtl="0">
                        <a:spcBef>
                          <a:spcPts val="0"/>
                        </a:spcBef>
                        <a:buNone/>
                      </a:pPr>
                      <a:r>
                        <a:rPr b="1" lang="en-GB" sz="1800">
                          <a:solidFill>
                            <a:srgbClr val="333333"/>
                          </a:solidFill>
                          <a:highlight>
                            <a:srgbClr val="FFFFFF"/>
                          </a:highlight>
                          <a:latin typeface="Open Sans"/>
                          <a:ea typeface="Open Sans"/>
                          <a:cs typeface="Open Sans"/>
                          <a:sym typeface="Open Sans"/>
                        </a:rPr>
                        <a:t>compute data and tasks</a:t>
                      </a:r>
                    </a:p>
                    <a:p>
                      <a:pPr lvl="0" rtl="0">
                        <a:spcBef>
                          <a:spcPts val="0"/>
                        </a:spcBef>
                        <a:buNone/>
                      </a:pPr>
                      <a:r>
                        <a:t/>
                      </a:r>
                      <a:endParaRPr>
                        <a:solidFill>
                          <a:srgbClr val="333333"/>
                        </a:solidFill>
                        <a:highlight>
                          <a:srgbClr val="FFFFFF"/>
                        </a:highlight>
                      </a:endParaRPr>
                    </a:p>
                    <a:p>
                      <a:pPr lvl="0" rtl="0">
                        <a:spcBef>
                          <a:spcPts val="0"/>
                        </a:spcBef>
                        <a:buNone/>
                      </a:pPr>
                      <a:r>
                        <a:rPr lang="en-GB">
                          <a:solidFill>
                            <a:srgbClr val="333333"/>
                          </a:solidFill>
                          <a:highlight>
                            <a:srgbClr val="FFFFFF"/>
                          </a:highlight>
                        </a:rPr>
                        <a:t>What will happen when a button is pressed?</a:t>
                      </a:r>
                    </a:p>
                    <a:p>
                      <a:pPr lvl="0" rtl="0">
                        <a:spcBef>
                          <a:spcPts val="0"/>
                        </a:spcBef>
                        <a:buNone/>
                      </a:pPr>
                      <a:r>
                        <a:rPr lang="en-GB">
                          <a:solidFill>
                            <a:srgbClr val="333333"/>
                          </a:solidFill>
                          <a:highlight>
                            <a:srgbClr val="FFFFFF"/>
                          </a:highlight>
                        </a:rPr>
                        <a:t>How is a list dynamically generated?</a:t>
                      </a:r>
                    </a:p>
                  </a:txBody>
                  <a:tcPr marT="91425" marB="91425" marR="91425" marL="91425"/>
                </a:tc>
              </a:tr>
              <a:tr h="1596050">
                <a:tc>
                  <a:txBody>
                    <a:bodyPr>
                      <a:noAutofit/>
                    </a:bodyPr>
                    <a:lstStyle/>
                    <a:p>
                      <a:pPr lvl="0" rtl="0">
                        <a:spcBef>
                          <a:spcPts val="0"/>
                        </a:spcBef>
                        <a:buNone/>
                      </a:pPr>
                      <a:r>
                        <a:rPr lang="en-GB" sz="1800">
                          <a:solidFill>
                            <a:srgbClr val="333333"/>
                          </a:solidFill>
                          <a:highlight>
                            <a:srgbClr val="FFFFFF"/>
                          </a:highlight>
                          <a:latin typeface="Hammersmith One"/>
                          <a:ea typeface="Hammersmith One"/>
                          <a:cs typeface="Hammersmith One"/>
                          <a:sym typeface="Hammersmith One"/>
                        </a:rPr>
                        <a:t>Create styles that can be recycled and overwritten</a:t>
                      </a:r>
                    </a:p>
                    <a:p>
                      <a:pPr lvl="0" rtl="0">
                        <a:spcBef>
                          <a:spcPts val="0"/>
                        </a:spcBef>
                        <a:buNone/>
                      </a:pPr>
                      <a:r>
                        <a:t/>
                      </a:r>
                      <a:endParaRPr>
                        <a:solidFill>
                          <a:srgbClr val="333333"/>
                        </a:solidFill>
                        <a:highlight>
                          <a:srgbClr val="FFFFFF"/>
                        </a:highlight>
                      </a:endParaRPr>
                    </a:p>
                    <a:p>
                      <a:pPr lvl="0" rtl="0">
                        <a:spcBef>
                          <a:spcPts val="0"/>
                        </a:spcBef>
                        <a:buNone/>
                      </a:pPr>
                      <a:r>
                        <a:rPr lang="en-GB">
                          <a:solidFill>
                            <a:srgbClr val="333333"/>
                          </a:solidFill>
                          <a:highlight>
                            <a:srgbClr val="FFFFFF"/>
                          </a:highlight>
                        </a:rPr>
                        <a:t>Stylesheets are designed to be used across multiple elements and pages. We can avoid repeating similar codes by applying multiple styles to an element.</a:t>
                      </a:r>
                    </a:p>
                  </a:txBody>
                  <a:tcPr marT="91425" marB="91425" marR="91425" marL="91425"/>
                </a:tc>
                <a:tc>
                  <a:txBody>
                    <a:bodyPr>
                      <a:noAutofit/>
                    </a:bodyPr>
                    <a:lstStyle/>
                    <a:p>
                      <a:pPr lvl="0" rtl="0">
                        <a:spcBef>
                          <a:spcPts val="0"/>
                        </a:spcBef>
                        <a:buClr>
                          <a:srgbClr val="000000"/>
                        </a:buClr>
                        <a:buSzPct val="61111"/>
                        <a:buFont typeface="Arial"/>
                        <a:buNone/>
                      </a:pPr>
                      <a:r>
                        <a:rPr lang="en-GB" sz="1800">
                          <a:solidFill>
                            <a:srgbClr val="333333"/>
                          </a:solidFill>
                          <a:highlight>
                            <a:srgbClr val="FFFFFF"/>
                          </a:highlight>
                          <a:latin typeface="Hammersmith One"/>
                          <a:ea typeface="Hammersmith One"/>
                          <a:cs typeface="Hammersmith One"/>
                          <a:sym typeface="Hammersmith One"/>
                        </a:rPr>
                        <a:t>Apply HTML to CSS</a:t>
                      </a:r>
                    </a:p>
                    <a:p>
                      <a:pPr lvl="0" rtl="0">
                        <a:spcBef>
                          <a:spcPts val="0"/>
                        </a:spcBef>
                        <a:buClr>
                          <a:srgbClr val="000000"/>
                        </a:buClr>
                        <a:buSzPct val="78571"/>
                        <a:buFont typeface="Arial"/>
                        <a:buNone/>
                      </a:pPr>
                      <a:r>
                        <a:t/>
                      </a:r>
                      <a:endParaRPr>
                        <a:solidFill>
                          <a:srgbClr val="333333"/>
                        </a:solidFill>
                        <a:highlight>
                          <a:srgbClr val="FFFFFF"/>
                        </a:highlight>
                      </a:endParaRPr>
                    </a:p>
                    <a:p>
                      <a:pPr lvl="0" rtl="0">
                        <a:spcBef>
                          <a:spcPts val="0"/>
                        </a:spcBef>
                        <a:buClr>
                          <a:srgbClr val="000000"/>
                        </a:buClr>
                        <a:buSzPct val="78571"/>
                        <a:buFont typeface="Arial"/>
                        <a:buNone/>
                      </a:pPr>
                      <a:r>
                        <a:rPr lang="en-GB">
                          <a:solidFill>
                            <a:srgbClr val="333333"/>
                          </a:solidFill>
                          <a:highlight>
                            <a:srgbClr val="FFFFFF"/>
                          </a:highlight>
                        </a:rPr>
                        <a:t>CSS styles are applied to HTML. This means that although we write CSS for HTML, where it actually makes the connection is in HTML.</a:t>
                      </a:r>
                    </a:p>
                  </a:txBody>
                  <a:tcPr marT="91425" marB="91425" marR="91425" marL="91425"/>
                </a:tc>
              </a:tr>
            </a:tbl>
          </a:graphicData>
        </a:graphic>
      </p:graphicFrame>
      <p:sp>
        <p:nvSpPr>
          <p:cNvPr id="535" name="Shape 535"/>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IS &amp; NOT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sp>
        <p:nvSpPr>
          <p:cNvPr id="540" name="Shape 540"/>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541" name="Shape 54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USING CSS</a:t>
            </a:r>
          </a:p>
        </p:txBody>
      </p:sp>
      <p:cxnSp>
        <p:nvCxnSpPr>
          <p:cNvPr id="542" name="Shape 542"/>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543" name="Shape 543"/>
          <p:cNvSpPr txBox="1"/>
          <p:nvPr/>
        </p:nvSpPr>
        <p:spPr>
          <a:xfrm>
            <a:off x="1400875" y="3102350"/>
            <a:ext cx="5911800" cy="1913400"/>
          </a:xfrm>
          <a:prstGeom prst="rect">
            <a:avLst/>
          </a:prstGeom>
          <a:noFill/>
          <a:ln>
            <a:noFill/>
          </a:ln>
        </p:spPr>
        <p:txBody>
          <a:bodyPr anchorCtr="0" anchor="t" bIns="91425" lIns="91425" rIns="91425" tIns="91425">
            <a:noAutofit/>
          </a:bodyPr>
          <a:lstStyle/>
          <a:p>
            <a:pPr lvl="0" rtl="0">
              <a:spcBef>
                <a:spcPts val="0"/>
              </a:spcBef>
              <a:buNone/>
            </a:pPr>
            <a:r>
              <a:rPr lang="en-GB" sz="1800">
                <a:latin typeface="Hammersmith One"/>
                <a:ea typeface="Hammersmith One"/>
                <a:cs typeface="Hammersmith One"/>
                <a:sym typeface="Hammersmith One"/>
              </a:rPr>
              <a:t>Stylesheet is added in the HTML &lt;head&gt;</a:t>
            </a:r>
          </a:p>
          <a:p>
            <a:pPr lvl="0" rtl="0">
              <a:spcBef>
                <a:spcPts val="0"/>
              </a:spcBef>
              <a:buNone/>
            </a:pPr>
            <a:r>
              <a:rPr lang="en-GB" sz="1800">
                <a:latin typeface="Open Sans"/>
                <a:ea typeface="Open Sans"/>
                <a:cs typeface="Open Sans"/>
                <a:sym typeface="Open Sans"/>
              </a:rPr>
              <a:t>rel</a:t>
            </a:r>
            <a:r>
              <a:rPr lang="en-GB" sz="1800">
                <a:latin typeface="Open Sans"/>
                <a:ea typeface="Open Sans"/>
                <a:cs typeface="Open Sans"/>
                <a:sym typeface="Open Sans"/>
              </a:rPr>
              <a:t> means relationship: </a:t>
            </a:r>
          </a:p>
          <a:p>
            <a:pPr lvl="0" rtl="0">
              <a:spcBef>
                <a:spcPts val="0"/>
              </a:spcBef>
              <a:buNone/>
            </a:pPr>
            <a:r>
              <a:rPr lang="en-GB" sz="1800">
                <a:latin typeface="Open Sans"/>
                <a:ea typeface="Open Sans"/>
                <a:cs typeface="Open Sans"/>
                <a:sym typeface="Open Sans"/>
              </a:rPr>
              <a:t>what type of file?</a:t>
            </a:r>
          </a:p>
          <a:p>
            <a:pPr lvl="0" rtl="0">
              <a:spcBef>
                <a:spcPts val="0"/>
              </a:spcBef>
              <a:buNone/>
            </a:pPr>
            <a:r>
              <a:t/>
            </a:r>
            <a:endParaRPr sz="1800">
              <a:latin typeface="Open Sans"/>
              <a:ea typeface="Open Sans"/>
              <a:cs typeface="Open Sans"/>
              <a:sym typeface="Open Sans"/>
            </a:endParaRPr>
          </a:p>
          <a:p>
            <a:pPr lvl="0" rtl="0">
              <a:spcBef>
                <a:spcPts val="0"/>
              </a:spcBef>
              <a:buNone/>
            </a:pPr>
            <a:r>
              <a:rPr lang="en-GB" sz="1800">
                <a:highlight>
                  <a:srgbClr val="79FFD6"/>
                </a:highlight>
                <a:latin typeface="Open Sans"/>
                <a:ea typeface="Open Sans"/>
                <a:cs typeface="Open Sans"/>
                <a:sym typeface="Open Sans"/>
              </a:rPr>
              <a:t>href</a:t>
            </a:r>
            <a:r>
              <a:rPr lang="en-GB" sz="1800">
                <a:latin typeface="Open Sans"/>
                <a:ea typeface="Open Sans"/>
                <a:cs typeface="Open Sans"/>
                <a:sym typeface="Open Sans"/>
              </a:rPr>
              <a:t> means hypertext-reference:</a:t>
            </a:r>
          </a:p>
          <a:p>
            <a:pPr lvl="0" rtl="0">
              <a:spcBef>
                <a:spcPts val="0"/>
              </a:spcBef>
              <a:buNone/>
            </a:pPr>
            <a:r>
              <a:rPr lang="en-GB" sz="1800">
                <a:latin typeface="Open Sans"/>
                <a:ea typeface="Open Sans"/>
                <a:cs typeface="Open Sans"/>
                <a:sym typeface="Open Sans"/>
              </a:rPr>
              <a:t>where is the file location?</a:t>
            </a:r>
          </a:p>
          <a:p>
            <a:pPr lvl="0" rtl="0">
              <a:spcBef>
                <a:spcPts val="0"/>
              </a:spcBef>
              <a:buNone/>
            </a:pPr>
            <a:r>
              <a:t/>
            </a:r>
            <a:endParaRPr sz="1800">
              <a:latin typeface="Hammersmith One"/>
              <a:ea typeface="Hammersmith One"/>
              <a:cs typeface="Hammersmith One"/>
              <a:sym typeface="Hammersmith One"/>
            </a:endParaRPr>
          </a:p>
        </p:txBody>
      </p:sp>
      <p:grpSp>
        <p:nvGrpSpPr>
          <p:cNvPr id="544" name="Shape 544"/>
          <p:cNvGrpSpPr/>
          <p:nvPr/>
        </p:nvGrpSpPr>
        <p:grpSpPr>
          <a:xfrm>
            <a:off x="1400875" y="842449"/>
            <a:ext cx="5911800" cy="2062052"/>
            <a:chOff x="323850" y="1887978"/>
            <a:chExt cx="5911800" cy="839939"/>
          </a:xfrm>
        </p:grpSpPr>
        <p:sp>
          <p:nvSpPr>
            <p:cNvPr id="545" name="Shape 545"/>
            <p:cNvSpPr txBox="1"/>
            <p:nvPr/>
          </p:nvSpPr>
          <p:spPr>
            <a:xfrm>
              <a:off x="323850" y="1887978"/>
              <a:ext cx="5911800" cy="7002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latin typeface="Anonymous Pro"/>
                  <a:ea typeface="Anonymous Pro"/>
                  <a:cs typeface="Anonymous Pro"/>
                  <a:sym typeface="Anonymous Pro"/>
                </a:rPr>
                <a:t>&lt;head&gt;</a:t>
              </a:r>
            </a:p>
            <a:p>
              <a:pPr lvl="0" rtl="0">
                <a:spcBef>
                  <a:spcPts val="0"/>
                </a:spcBef>
                <a:buNone/>
              </a:pPr>
              <a:r>
                <a:rPr lang="en-GB" sz="1800">
                  <a:latin typeface="Anonymous Pro"/>
                  <a:ea typeface="Anonymous Pro"/>
                  <a:cs typeface="Anonymous Pro"/>
                  <a:sym typeface="Anonymous Pro"/>
                </a:rPr>
                <a:t>  &lt;link </a:t>
              </a:r>
              <a:r>
                <a:rPr lang="en-GB" sz="1800">
                  <a:highlight>
                    <a:srgbClr val="EEFF41"/>
                  </a:highlight>
                  <a:latin typeface="Anonymous Pro"/>
                  <a:ea typeface="Anonymous Pro"/>
                  <a:cs typeface="Anonymous Pro"/>
                  <a:sym typeface="Anonymous Pro"/>
                </a:rPr>
                <a:t>rel="stylesheet"</a:t>
              </a:r>
              <a:r>
                <a:rPr lang="en-GB" sz="1800">
                  <a:latin typeface="Anonymous Pro"/>
                  <a:ea typeface="Anonymous Pro"/>
                  <a:cs typeface="Anonymous Pro"/>
                  <a:sym typeface="Anonymous Pro"/>
                </a:rPr>
                <a:t> </a:t>
              </a:r>
              <a:r>
                <a:rPr lang="en-GB" sz="1800">
                  <a:highlight>
                    <a:srgbClr val="79FFD6"/>
                  </a:highlight>
                  <a:latin typeface="Anonymous Pro"/>
                  <a:ea typeface="Anonymous Pro"/>
                  <a:cs typeface="Anonymous Pro"/>
                  <a:sym typeface="Anonymous Pro"/>
                </a:rPr>
                <a:t>href="style.css"</a:t>
              </a:r>
              <a:r>
                <a:rPr lang="en-GB" sz="1800">
                  <a:latin typeface="Anonymous Pro"/>
                  <a:ea typeface="Anonymous Pro"/>
                  <a:cs typeface="Anonymous Pro"/>
                  <a:sym typeface="Anonymous Pro"/>
                </a:rPr>
                <a:t>&gt;</a:t>
              </a:r>
            </a:p>
            <a:p>
              <a:pPr lvl="0" rtl="0">
                <a:spcBef>
                  <a:spcPts val="0"/>
                </a:spcBef>
                <a:buNone/>
              </a:pPr>
              <a:r>
                <a:rPr lang="en-GB" sz="1800">
                  <a:latin typeface="Anonymous Pro"/>
                  <a:ea typeface="Anonymous Pro"/>
                  <a:cs typeface="Anonymous Pro"/>
                  <a:sym typeface="Anonymous Pro"/>
                </a:rPr>
                <a:t>&lt;/head&gt;</a:t>
              </a:r>
            </a:p>
          </p:txBody>
        </p:sp>
        <p:sp>
          <p:nvSpPr>
            <p:cNvPr id="546" name="Shape 546"/>
            <p:cNvSpPr txBox="1"/>
            <p:nvPr/>
          </p:nvSpPr>
          <p:spPr>
            <a:xfrm>
              <a:off x="323850" y="2588118"/>
              <a:ext cx="5911800" cy="1398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552" name="Shape 55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SYNTAX</a:t>
            </a:r>
          </a:p>
        </p:txBody>
      </p:sp>
      <p:cxnSp>
        <p:nvCxnSpPr>
          <p:cNvPr id="553" name="Shape 553"/>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554" name="Shape 554"/>
          <p:cNvSpPr txBox="1"/>
          <p:nvPr/>
        </p:nvSpPr>
        <p:spPr>
          <a:xfrm>
            <a:off x="4153350" y="2600200"/>
            <a:ext cx="4437600" cy="2192400"/>
          </a:xfrm>
          <a:prstGeom prst="rect">
            <a:avLst/>
          </a:prstGeom>
          <a:noFill/>
          <a:ln>
            <a:noFill/>
          </a:ln>
        </p:spPr>
        <p:txBody>
          <a:bodyPr anchorCtr="0" anchor="ctr" bIns="91425" lIns="91425" rIns="91425" tIns="91425">
            <a:noAutofit/>
          </a:bodyPr>
          <a:lstStyle/>
          <a:p>
            <a:pPr lvl="0" rtl="0">
              <a:spcBef>
                <a:spcPts val="0"/>
              </a:spcBef>
              <a:buNone/>
            </a:pPr>
            <a:r>
              <a:rPr lang="en-GB" sz="1800">
                <a:latin typeface="Hammersmith One"/>
                <a:ea typeface="Hammersmith One"/>
                <a:cs typeface="Hammersmith One"/>
                <a:sym typeface="Hammersmith One"/>
              </a:rPr>
              <a:t>To define a CSS style:</a:t>
            </a:r>
          </a:p>
          <a:p>
            <a:pPr lvl="0" rtl="0">
              <a:spcBef>
                <a:spcPts val="0"/>
              </a:spcBef>
              <a:buNone/>
            </a:pPr>
            <a:r>
              <a:rPr lang="en-GB" sz="1800">
                <a:highlight>
                  <a:srgbClr val="79FFD6"/>
                </a:highlight>
                <a:latin typeface="Hammersmith One"/>
                <a:ea typeface="Hammersmith One"/>
                <a:cs typeface="Hammersmith One"/>
                <a:sym typeface="Hammersmith One"/>
              </a:rPr>
              <a:t>selector </a:t>
            </a:r>
            <a:r>
              <a:rPr lang="en-GB" sz="1800">
                <a:highlight>
                  <a:srgbClr val="FF4B17"/>
                </a:highlight>
                <a:latin typeface="Hammersmith One"/>
                <a:ea typeface="Hammersmith One"/>
                <a:cs typeface="Hammersmith One"/>
                <a:sym typeface="Hammersmith One"/>
              </a:rPr>
              <a:t>{</a:t>
            </a:r>
            <a:r>
              <a:rPr lang="en-GB" sz="1800">
                <a:latin typeface="Hammersmith One"/>
                <a:ea typeface="Hammersmith One"/>
                <a:cs typeface="Hammersmith One"/>
                <a:sym typeface="Hammersmith One"/>
              </a:rPr>
              <a:t> style codes </a:t>
            </a:r>
            <a:r>
              <a:rPr lang="en-GB" sz="1800">
                <a:highlight>
                  <a:srgbClr val="FF4B17"/>
                </a:highlight>
                <a:latin typeface="Hammersmith One"/>
                <a:ea typeface="Hammersmith One"/>
                <a:cs typeface="Hammersmith One"/>
                <a:sym typeface="Hammersmith One"/>
              </a:rPr>
              <a:t>}</a:t>
            </a:r>
          </a:p>
          <a:p>
            <a:pPr lvl="0" rtl="0">
              <a:spcBef>
                <a:spcPts val="0"/>
              </a:spcBef>
              <a:buNone/>
            </a:pPr>
            <a:r>
              <a:t/>
            </a:r>
            <a:endParaRPr sz="1800">
              <a:latin typeface="Hammersmith One"/>
              <a:ea typeface="Hammersmith One"/>
              <a:cs typeface="Hammersmith One"/>
              <a:sym typeface="Hammersmith One"/>
            </a:endParaRPr>
          </a:p>
          <a:p>
            <a:pPr lvl="0" rtl="0">
              <a:spcBef>
                <a:spcPts val="0"/>
              </a:spcBef>
              <a:buNone/>
            </a:pPr>
            <a:r>
              <a:rPr lang="en-GB" sz="1800">
                <a:latin typeface="Hammersmith One"/>
                <a:ea typeface="Hammersmith One"/>
                <a:cs typeface="Hammersmith One"/>
                <a:sym typeface="Hammersmith One"/>
              </a:rPr>
              <a:t>To define a style's property:</a:t>
            </a:r>
          </a:p>
          <a:p>
            <a:pPr lvl="0" rtl="0">
              <a:spcBef>
                <a:spcPts val="0"/>
              </a:spcBef>
              <a:buNone/>
            </a:pPr>
            <a:r>
              <a:rPr lang="en-GB" sz="1800" u="sng">
                <a:latin typeface="Hammersmith One"/>
                <a:ea typeface="Hammersmith One"/>
                <a:cs typeface="Hammersmith One"/>
                <a:sym typeface="Hammersmith One"/>
              </a:rPr>
              <a:t>property</a:t>
            </a:r>
            <a:r>
              <a:rPr lang="en-GB" sz="1800">
                <a:latin typeface="Hammersmith One"/>
                <a:ea typeface="Hammersmith One"/>
                <a:cs typeface="Hammersmith One"/>
                <a:sym typeface="Hammersmith One"/>
              </a:rPr>
              <a:t>: </a:t>
            </a:r>
            <a:r>
              <a:rPr b="1" lang="en-GB" sz="1800">
                <a:latin typeface="Hammersmith One"/>
                <a:ea typeface="Hammersmith One"/>
                <a:cs typeface="Hammersmith One"/>
                <a:sym typeface="Hammersmith One"/>
              </a:rPr>
              <a:t>value</a:t>
            </a:r>
            <a:r>
              <a:rPr lang="en-GB" sz="1800">
                <a:latin typeface="Hammersmith One"/>
                <a:ea typeface="Hammersmith One"/>
                <a:cs typeface="Hammersmith One"/>
                <a:sym typeface="Hammersmith One"/>
              </a:rPr>
              <a:t> ;</a:t>
            </a:r>
          </a:p>
          <a:p>
            <a:pPr lvl="0" rtl="0">
              <a:spcBef>
                <a:spcPts val="0"/>
              </a:spcBef>
              <a:buNone/>
            </a:pPr>
            <a:r>
              <a:t/>
            </a:r>
            <a:endParaRPr sz="1800">
              <a:latin typeface="Hammersmith One"/>
              <a:ea typeface="Hammersmith One"/>
              <a:cs typeface="Hammersmith One"/>
              <a:sym typeface="Hammersmith One"/>
            </a:endParaRPr>
          </a:p>
        </p:txBody>
      </p:sp>
      <p:grpSp>
        <p:nvGrpSpPr>
          <p:cNvPr id="555" name="Shape 555"/>
          <p:cNvGrpSpPr/>
          <p:nvPr/>
        </p:nvGrpSpPr>
        <p:grpSpPr>
          <a:xfrm>
            <a:off x="234750" y="2598154"/>
            <a:ext cx="3497400" cy="2158969"/>
            <a:chOff x="323850" y="1887975"/>
            <a:chExt cx="3497400" cy="1482300"/>
          </a:xfrm>
        </p:grpSpPr>
        <p:sp>
          <p:nvSpPr>
            <p:cNvPr id="556" name="Shape 556"/>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highlight>
                    <a:srgbClr val="79FFD6"/>
                  </a:highlight>
                  <a:latin typeface="Anonymous Pro"/>
                  <a:ea typeface="Anonymous Pro"/>
                  <a:cs typeface="Anonymous Pro"/>
                  <a:sym typeface="Anonymous Pro"/>
                </a:rPr>
                <a:t>h1</a:t>
              </a:r>
              <a:r>
                <a:rPr lang="en-GB" sz="1800">
                  <a:highlight>
                    <a:srgbClr val="FF4B17"/>
                  </a:highlight>
                  <a:latin typeface="Anonymous Pro"/>
                  <a:ea typeface="Anonymous Pro"/>
                  <a:cs typeface="Anonymous Pro"/>
                  <a:sym typeface="Anonymous Pro"/>
                </a:rPr>
                <a:t>{</a:t>
              </a:r>
            </a:p>
            <a:p>
              <a:pPr lvl="0" rtl="0">
                <a:spcBef>
                  <a:spcPts val="0"/>
                </a:spcBef>
                <a:buNone/>
              </a:pPr>
              <a:r>
                <a:rPr lang="en-GB" sz="1800">
                  <a:latin typeface="Anonymous Pro"/>
                  <a:ea typeface="Anonymous Pro"/>
                  <a:cs typeface="Anonymous Pro"/>
                  <a:sym typeface="Anonymous Pro"/>
                </a:rPr>
                <a:t>  </a:t>
              </a:r>
              <a:r>
                <a:rPr lang="en-GB" sz="1800" u="sng">
                  <a:latin typeface="Anonymous Pro"/>
                  <a:ea typeface="Anonymous Pro"/>
                  <a:cs typeface="Anonymous Pro"/>
                  <a:sym typeface="Anonymous Pro"/>
                </a:rPr>
                <a:t>background-color</a:t>
              </a:r>
              <a:r>
                <a:rPr lang="en-GB" sz="1800">
                  <a:latin typeface="Anonymous Pro"/>
                  <a:ea typeface="Anonymous Pro"/>
                  <a:cs typeface="Anonymous Pro"/>
                  <a:sym typeface="Anonymous Pro"/>
                </a:rPr>
                <a:t>: </a:t>
              </a:r>
              <a:r>
                <a:rPr b="1" lang="en-GB" sz="1800">
                  <a:latin typeface="Anonymous Pro"/>
                  <a:ea typeface="Anonymous Pro"/>
                  <a:cs typeface="Anonymous Pro"/>
                  <a:sym typeface="Anonymous Pro"/>
                </a:rPr>
                <a:t>black</a:t>
              </a:r>
              <a:r>
                <a:rPr lang="en-GB" sz="1800">
                  <a:latin typeface="Anonymous Pro"/>
                  <a:ea typeface="Anonymous Pro"/>
                  <a:cs typeface="Anonymous Pro"/>
                  <a:sym typeface="Anonymous Pro"/>
                </a:rPr>
                <a:t>;</a:t>
              </a:r>
            </a:p>
            <a:p>
              <a:pPr lvl="0" rtl="0">
                <a:spcBef>
                  <a:spcPts val="0"/>
                </a:spcBef>
                <a:buNone/>
              </a:pPr>
              <a:r>
                <a:rPr lang="en-GB" sz="1800">
                  <a:latin typeface="Anonymous Pro"/>
                  <a:ea typeface="Anonymous Pro"/>
                  <a:cs typeface="Anonymous Pro"/>
                  <a:sym typeface="Anonymous Pro"/>
                </a:rPr>
                <a:t>  </a:t>
              </a:r>
              <a:r>
                <a:rPr lang="en-GB" sz="1800" u="sng">
                  <a:latin typeface="Anonymous Pro"/>
                  <a:ea typeface="Anonymous Pro"/>
                  <a:cs typeface="Anonymous Pro"/>
                  <a:sym typeface="Anonymous Pro"/>
                </a:rPr>
                <a:t>color</a:t>
              </a:r>
              <a:r>
                <a:rPr lang="en-GB" sz="1800">
                  <a:latin typeface="Anonymous Pro"/>
                  <a:ea typeface="Anonymous Pro"/>
                  <a:cs typeface="Anonymous Pro"/>
                  <a:sym typeface="Anonymous Pro"/>
                </a:rPr>
                <a:t>: </a:t>
              </a:r>
              <a:r>
                <a:rPr b="1" lang="en-GB" sz="1800">
                  <a:latin typeface="Anonymous Pro"/>
                  <a:ea typeface="Anonymous Pro"/>
                  <a:cs typeface="Anonymous Pro"/>
                  <a:sym typeface="Anonymous Pro"/>
                </a:rPr>
                <a:t>yellow</a:t>
              </a:r>
              <a:r>
                <a:rPr lang="en-GB" sz="1800">
                  <a:latin typeface="Anonymous Pro"/>
                  <a:ea typeface="Anonymous Pro"/>
                  <a:cs typeface="Anonymous Pro"/>
                  <a:sym typeface="Anonymous Pro"/>
                </a:rPr>
                <a:t>;</a:t>
              </a:r>
            </a:p>
            <a:p>
              <a:pPr lvl="0" rtl="0">
                <a:spcBef>
                  <a:spcPts val="0"/>
                </a:spcBef>
                <a:buNone/>
              </a:pPr>
              <a:r>
                <a:rPr lang="en-GB" sz="1800">
                  <a:highlight>
                    <a:srgbClr val="FF4B17"/>
                  </a:highlight>
                  <a:latin typeface="Anonymous Pro"/>
                  <a:ea typeface="Anonymous Pro"/>
                  <a:cs typeface="Anonymous Pro"/>
                  <a:sym typeface="Anonymous Pro"/>
                </a:rPr>
                <a:t>}</a:t>
              </a:r>
            </a:p>
          </p:txBody>
        </p:sp>
        <p:sp>
          <p:nvSpPr>
            <p:cNvPr id="557" name="Shape 557"/>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558" name="Shape 558"/>
          <p:cNvGrpSpPr/>
          <p:nvPr/>
        </p:nvGrpSpPr>
        <p:grpSpPr>
          <a:xfrm>
            <a:off x="234750" y="881250"/>
            <a:ext cx="3497400" cy="1482300"/>
            <a:chOff x="323850" y="1887975"/>
            <a:chExt cx="3497400" cy="1482300"/>
          </a:xfrm>
        </p:grpSpPr>
        <p:sp>
          <p:nvSpPr>
            <p:cNvPr id="559" name="Shape 559"/>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highlight>
                    <a:srgbClr val="79FFD6"/>
                  </a:highlight>
                  <a:latin typeface="Anonymous Pro"/>
                  <a:ea typeface="Anonymous Pro"/>
                  <a:cs typeface="Anonymous Pro"/>
                  <a:sym typeface="Anonymous Pro"/>
                </a:rPr>
                <a:t>&lt;h1&gt;</a:t>
              </a:r>
              <a:r>
                <a:rPr lang="en-GB" sz="1800">
                  <a:latin typeface="Anonymous Pro"/>
                  <a:ea typeface="Anonymous Pro"/>
                  <a:cs typeface="Anonymous Pro"/>
                  <a:sym typeface="Anonymous Pro"/>
                </a:rPr>
                <a:t>Hello</a:t>
              </a:r>
              <a:r>
                <a:rPr lang="en-GB" sz="1800">
                  <a:highlight>
                    <a:srgbClr val="79FFD6"/>
                  </a:highlight>
                  <a:latin typeface="Anonymous Pro"/>
                  <a:ea typeface="Anonymous Pro"/>
                  <a:cs typeface="Anonymous Pro"/>
                  <a:sym typeface="Anonymous Pro"/>
                </a:rPr>
                <a:t>&lt;/h1&gt;</a:t>
              </a:r>
            </a:p>
          </p:txBody>
        </p:sp>
        <p:sp>
          <p:nvSpPr>
            <p:cNvPr id="560" name="Shape 560"/>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grpSp>
        <p:nvGrpSpPr>
          <p:cNvPr id="561" name="Shape 561"/>
          <p:cNvGrpSpPr/>
          <p:nvPr/>
        </p:nvGrpSpPr>
        <p:grpSpPr>
          <a:xfrm>
            <a:off x="4153350" y="881250"/>
            <a:ext cx="3497400" cy="1482300"/>
            <a:chOff x="323850" y="1887975"/>
            <a:chExt cx="3497400" cy="1482300"/>
          </a:xfrm>
        </p:grpSpPr>
        <p:sp>
          <p:nvSpPr>
            <p:cNvPr id="562" name="Shape 562"/>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3000">
                  <a:solidFill>
                    <a:schemeClr val="accent6"/>
                  </a:solidFill>
                  <a:highlight>
                    <a:srgbClr val="000000"/>
                  </a:highlight>
                  <a:latin typeface="Times New Roman"/>
                  <a:ea typeface="Times New Roman"/>
                  <a:cs typeface="Times New Roman"/>
                  <a:sym typeface="Times New Roman"/>
                </a:rPr>
                <a:t>Hello</a:t>
              </a:r>
            </a:p>
          </p:txBody>
        </p:sp>
        <p:sp>
          <p:nvSpPr>
            <p:cNvPr id="563" name="Shape 563"/>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569" name="Shape 56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570" name="Shape 570"/>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571" name="Shape 571"/>
          <p:cNvSpPr txBox="1"/>
          <p:nvPr/>
        </p:nvSpPr>
        <p:spPr>
          <a:xfrm>
            <a:off x="4153350" y="2676400"/>
            <a:ext cx="4437600" cy="2192400"/>
          </a:xfrm>
          <a:prstGeom prst="rect">
            <a:avLst/>
          </a:prstGeom>
          <a:noFill/>
          <a:ln>
            <a:noFill/>
          </a:ln>
        </p:spPr>
        <p:txBody>
          <a:bodyPr anchorCtr="0" anchor="t" bIns="91425" lIns="91425" rIns="91425" tIns="91425">
            <a:noAutofit/>
          </a:bodyPr>
          <a:lstStyle/>
          <a:p>
            <a:pPr lvl="0" rtl="0">
              <a:spcBef>
                <a:spcPts val="0"/>
              </a:spcBef>
              <a:buNone/>
            </a:pPr>
            <a:r>
              <a:rPr lang="en-GB" sz="1800">
                <a:latin typeface="Hammersmith One"/>
                <a:ea typeface="Hammersmith One"/>
                <a:cs typeface="Hammersmith One"/>
                <a:sym typeface="Hammersmith One"/>
              </a:rPr>
              <a:t>1. </a:t>
            </a:r>
            <a:r>
              <a:rPr lang="en-GB" sz="1800">
                <a:highlight>
                  <a:srgbClr val="79FFD6"/>
                </a:highlight>
                <a:latin typeface="Hammersmith One"/>
                <a:ea typeface="Hammersmith One"/>
                <a:cs typeface="Hammersmith One"/>
                <a:sym typeface="Hammersmith One"/>
              </a:rPr>
              <a:t>&lt;element&gt;</a:t>
            </a:r>
            <a:r>
              <a:rPr lang="en-GB" sz="1800">
                <a:latin typeface="Hammersmith One"/>
                <a:ea typeface="Hammersmith One"/>
                <a:cs typeface="Hammersmith One"/>
                <a:sym typeface="Hammersmith One"/>
              </a:rPr>
              <a:t> selector</a:t>
            </a:r>
          </a:p>
          <a:p>
            <a:pPr lvl="0" rtl="0">
              <a:spcBef>
                <a:spcPts val="0"/>
              </a:spcBef>
              <a:buNone/>
            </a:pPr>
            <a:r>
              <a:t/>
            </a:r>
            <a:endParaRPr sz="1800">
              <a:latin typeface="Open Sans"/>
              <a:ea typeface="Open Sans"/>
              <a:cs typeface="Open Sans"/>
              <a:sym typeface="Open Sans"/>
            </a:endParaRPr>
          </a:p>
          <a:p>
            <a:pPr lvl="0" rtl="0">
              <a:spcBef>
                <a:spcPts val="0"/>
              </a:spcBef>
              <a:buNone/>
            </a:pPr>
            <a:r>
              <a:rPr lang="en-GB" sz="1800">
                <a:latin typeface="Open Sans"/>
                <a:ea typeface="Open Sans"/>
                <a:cs typeface="Open Sans"/>
                <a:sym typeface="Open Sans"/>
              </a:rPr>
              <a:t>All elements of this type will adopt the style.</a:t>
            </a:r>
          </a:p>
        </p:txBody>
      </p:sp>
      <p:grpSp>
        <p:nvGrpSpPr>
          <p:cNvPr id="572" name="Shape 572"/>
          <p:cNvGrpSpPr/>
          <p:nvPr/>
        </p:nvGrpSpPr>
        <p:grpSpPr>
          <a:xfrm>
            <a:off x="234750" y="2674354"/>
            <a:ext cx="3497400" cy="2158969"/>
            <a:chOff x="323850" y="1887975"/>
            <a:chExt cx="3497400" cy="1482300"/>
          </a:xfrm>
        </p:grpSpPr>
        <p:sp>
          <p:nvSpPr>
            <p:cNvPr id="573" name="Shape 573"/>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highlight>
                    <a:srgbClr val="79FFD6"/>
                  </a:highlight>
                  <a:latin typeface="Anonymous Pro"/>
                  <a:ea typeface="Anonymous Pro"/>
                  <a:cs typeface="Anonymous Pro"/>
                  <a:sym typeface="Anonymous Pro"/>
                </a:rPr>
                <a:t>p</a:t>
              </a:r>
              <a:r>
                <a:rPr lang="en-GB">
                  <a:latin typeface="Anonymous Pro"/>
                  <a:ea typeface="Anonymous Pro"/>
                  <a:cs typeface="Anonymous Pro"/>
                  <a:sym typeface="Anonymous Pro"/>
                </a:rPr>
                <a:t>{</a:t>
              </a:r>
            </a:p>
            <a:p>
              <a:pPr lvl="0" rtl="0">
                <a:spcBef>
                  <a:spcPts val="0"/>
                </a:spcBef>
                <a:buNone/>
              </a:pPr>
              <a:r>
                <a:rPr lang="en-GB">
                  <a:latin typeface="Anonymous Pro"/>
                  <a:ea typeface="Anonymous Pro"/>
                  <a:cs typeface="Anonymous Pro"/>
                  <a:sym typeface="Anonymous Pro"/>
                </a:rPr>
                <a:t>  </a:t>
              </a:r>
              <a:r>
                <a:rPr lang="en-GB" u="sng">
                  <a:latin typeface="Anonymous Pro"/>
                  <a:ea typeface="Anonymous Pro"/>
                  <a:cs typeface="Anonymous Pro"/>
                  <a:sym typeface="Anonymous Pro"/>
                </a:rPr>
                <a:t>background-color</a:t>
              </a:r>
              <a:r>
                <a:rPr lang="en-GB">
                  <a:latin typeface="Anonymous Pro"/>
                  <a:ea typeface="Anonymous Pro"/>
                  <a:cs typeface="Anonymous Pro"/>
                  <a:sym typeface="Anonymous Pro"/>
                </a:rPr>
                <a:t>: </a:t>
              </a:r>
              <a:r>
                <a:rPr b="1" lang="en-GB">
                  <a:latin typeface="Anonymous Pro"/>
                  <a:ea typeface="Anonymous Pro"/>
                  <a:cs typeface="Anonymous Pro"/>
                  <a:sym typeface="Anonymous Pro"/>
                </a:rPr>
                <a:t>yellow</a:t>
              </a:r>
              <a:r>
                <a:rPr lang="en-GB">
                  <a:latin typeface="Anonymous Pro"/>
                  <a:ea typeface="Anonymous Pro"/>
                  <a:cs typeface="Anonymous Pro"/>
                  <a:sym typeface="Anonymous Pro"/>
                </a:rPr>
                <a:t>;</a:t>
              </a:r>
            </a:p>
            <a:p>
              <a:pPr lvl="0" rtl="0">
                <a:spcBef>
                  <a:spcPts val="0"/>
                </a:spcBef>
                <a:buNone/>
              </a:pPr>
              <a:r>
                <a:rPr lang="en-GB">
                  <a:latin typeface="Anonymous Pro"/>
                  <a:ea typeface="Anonymous Pro"/>
                  <a:cs typeface="Anonymous Pro"/>
                  <a:sym typeface="Anonymous Pro"/>
                </a:rPr>
                <a:t>}</a:t>
              </a:r>
            </a:p>
          </p:txBody>
        </p:sp>
        <p:sp>
          <p:nvSpPr>
            <p:cNvPr id="574" name="Shape 574"/>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575" name="Shape 575"/>
          <p:cNvGrpSpPr/>
          <p:nvPr/>
        </p:nvGrpSpPr>
        <p:grpSpPr>
          <a:xfrm>
            <a:off x="234750" y="957450"/>
            <a:ext cx="3497400" cy="1482300"/>
            <a:chOff x="323850" y="1887975"/>
            <a:chExt cx="3497400" cy="1482300"/>
          </a:xfrm>
        </p:grpSpPr>
        <p:sp>
          <p:nvSpPr>
            <p:cNvPr id="576" name="Shape 576"/>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highlight>
                    <a:srgbClr val="79FFD6"/>
                  </a:highlight>
                  <a:latin typeface="Anonymous Pro"/>
                  <a:ea typeface="Anonymous Pro"/>
                  <a:cs typeface="Anonymous Pro"/>
                  <a:sym typeface="Anonymous Pro"/>
                </a:rPr>
                <a:t>&lt;p&gt;</a:t>
              </a:r>
              <a:r>
                <a:rPr lang="en-GB">
                  <a:latin typeface="Anonymous Pro"/>
                  <a:ea typeface="Anonymous Pro"/>
                  <a:cs typeface="Anonymous Pro"/>
                  <a:sym typeface="Anonymous Pro"/>
                </a:rPr>
                <a:t>Hello</a:t>
              </a:r>
              <a:r>
                <a:rPr lang="en-GB">
                  <a:highlight>
                    <a:srgbClr val="79FFD6"/>
                  </a:highlight>
                  <a:latin typeface="Anonymous Pro"/>
                  <a:ea typeface="Anonymous Pro"/>
                  <a:cs typeface="Anonymous Pro"/>
                  <a:sym typeface="Anonymous Pro"/>
                </a:rPr>
                <a:t>&lt;/p&gt;</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a:t>
              </a:r>
              <a:r>
                <a:rPr lang="en-GB">
                  <a:solidFill>
                    <a:schemeClr val="dk1"/>
                  </a:solidFill>
                  <a:latin typeface="Anonymous Pro"/>
                  <a:ea typeface="Anonymous Pro"/>
                  <a:cs typeface="Anonymous Pro"/>
                  <a:sym typeface="Anonymous Pro"/>
                </a:rPr>
                <a:t> class="nice"</a:t>
              </a:r>
              <a:r>
                <a:rPr lang="en-GB">
                  <a:solidFill>
                    <a:schemeClr val="dk1"/>
                  </a:solidFill>
                  <a:highlight>
                    <a:srgbClr val="79FFD6"/>
                  </a:highlight>
                  <a:latin typeface="Anonymous Pro"/>
                  <a:ea typeface="Anonymous Pro"/>
                  <a:cs typeface="Anonymous Pro"/>
                  <a:sym typeface="Anonymous Pro"/>
                </a:rPr>
                <a:t>&gt;</a:t>
              </a:r>
              <a:r>
                <a:rPr lang="en-GB">
                  <a:solidFill>
                    <a:schemeClr val="dk1"/>
                  </a:solidFill>
                  <a:latin typeface="Anonymous Pro"/>
                  <a:ea typeface="Anonymous Pro"/>
                  <a:cs typeface="Anonymous Pro"/>
                  <a:sym typeface="Anonymous Pro"/>
                </a:rPr>
                <a:t>Fred</a:t>
              </a:r>
              <a:r>
                <a:rPr lang="en-GB">
                  <a:solidFill>
                    <a:schemeClr val="dk1"/>
                  </a:solidFill>
                  <a:highlight>
                    <a:srgbClr val="79FFD6"/>
                  </a:highlight>
                  <a:latin typeface="Anonymous Pro"/>
                  <a:ea typeface="Anonymous Pro"/>
                  <a:cs typeface="Anonymous Pro"/>
                  <a:sym typeface="Anonymous Pro"/>
                </a:rPr>
                <a:t>&lt;/p&gt;</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a:t>
              </a:r>
              <a:r>
                <a:rPr lang="en-GB">
                  <a:solidFill>
                    <a:schemeClr val="dk1"/>
                  </a:solidFill>
                  <a:latin typeface="Anonymous Pro"/>
                  <a:ea typeface="Anonymous Pro"/>
                  <a:cs typeface="Anonymous Pro"/>
                  <a:sym typeface="Anonymous Pro"/>
                </a:rPr>
                <a:t> class="nice" id="nicer"</a:t>
              </a:r>
              <a:r>
                <a:rPr lang="en-GB">
                  <a:solidFill>
                    <a:schemeClr val="dk1"/>
                  </a:solidFill>
                  <a:highlight>
                    <a:srgbClr val="79FFD6"/>
                  </a:highlight>
                  <a:latin typeface="Anonymous Pro"/>
                  <a:ea typeface="Anonymous Pro"/>
                  <a:cs typeface="Anonymous Pro"/>
                  <a:sym typeface="Anonymous Pro"/>
                </a:rPr>
                <a:t>&gt;</a:t>
              </a:r>
            </a:p>
            <a:p>
              <a:pPr lvl="0" rtl="0">
                <a:spcBef>
                  <a:spcPts val="0"/>
                </a:spcBef>
                <a:buNone/>
              </a:pPr>
              <a:r>
                <a:rPr lang="en-GB">
                  <a:solidFill>
                    <a:schemeClr val="dk1"/>
                  </a:solidFill>
                  <a:latin typeface="Anonymous Pro"/>
                  <a:ea typeface="Anonymous Pro"/>
                  <a:cs typeface="Anonymous Pro"/>
                  <a:sym typeface="Anonymous Pro"/>
                </a:rPr>
                <a:t>  and friends.</a:t>
              </a:r>
            </a:p>
            <a:p>
              <a:pPr lvl="0" rtl="0">
                <a:spcBef>
                  <a:spcPts val="0"/>
                </a:spcBef>
                <a:buClr>
                  <a:schemeClr val="dk1"/>
                </a:buClr>
                <a:buFont typeface="Arial"/>
                <a:buNone/>
              </a:pPr>
              <a:r>
                <a:rPr lang="en-GB">
                  <a:solidFill>
                    <a:schemeClr val="dk1"/>
                  </a:solidFill>
                  <a:highlight>
                    <a:srgbClr val="79FFD6"/>
                  </a:highlight>
                  <a:latin typeface="Anonymous Pro"/>
                  <a:ea typeface="Anonymous Pro"/>
                  <a:cs typeface="Anonymous Pro"/>
                  <a:sym typeface="Anonymous Pro"/>
                </a:rPr>
                <a:t>&lt;/p&gt;</a:t>
              </a:r>
            </a:p>
          </p:txBody>
        </p:sp>
        <p:sp>
          <p:nvSpPr>
            <p:cNvPr id="577" name="Shape 577"/>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grpSp>
        <p:nvGrpSpPr>
          <p:cNvPr id="578" name="Shape 578"/>
          <p:cNvGrpSpPr/>
          <p:nvPr/>
        </p:nvGrpSpPr>
        <p:grpSpPr>
          <a:xfrm>
            <a:off x="4153350" y="957450"/>
            <a:ext cx="3497400" cy="1482300"/>
            <a:chOff x="323850" y="1887975"/>
            <a:chExt cx="3497400" cy="1482300"/>
          </a:xfrm>
        </p:grpSpPr>
        <p:sp>
          <p:nvSpPr>
            <p:cNvPr id="579" name="Shape 579"/>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latin typeface="Times New Roman"/>
                  <a:ea typeface="Times New Roman"/>
                  <a:cs typeface="Times New Roman"/>
                  <a:sym typeface="Times New Roman"/>
                </a:rPr>
                <a:t>Hello</a:t>
              </a:r>
            </a:p>
            <a:p>
              <a:pPr lvl="0" rtl="0">
                <a:spcBef>
                  <a:spcPts val="0"/>
                </a:spcBef>
                <a:buNone/>
              </a:pPr>
              <a:r>
                <a:rPr lang="en-GB" sz="1800">
                  <a:latin typeface="Times New Roman"/>
                  <a:ea typeface="Times New Roman"/>
                  <a:cs typeface="Times New Roman"/>
                  <a:sym typeface="Times New Roman"/>
                </a:rPr>
                <a:t>Fred</a:t>
              </a:r>
            </a:p>
            <a:p>
              <a:pPr lvl="0" rtl="0">
                <a:spcBef>
                  <a:spcPts val="0"/>
                </a:spcBef>
                <a:buNone/>
              </a:pPr>
              <a:r>
                <a:rPr lang="en-GB" sz="1800">
                  <a:latin typeface="Times New Roman"/>
                  <a:ea typeface="Times New Roman"/>
                  <a:cs typeface="Times New Roman"/>
                  <a:sym typeface="Times New Roman"/>
                </a:rPr>
                <a:t>and friends.</a:t>
              </a:r>
            </a:p>
          </p:txBody>
        </p:sp>
        <p:sp>
          <p:nvSpPr>
            <p:cNvPr id="580" name="Shape 580"/>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586" name="Shape 58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587" name="Shape 587"/>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588" name="Shape 588"/>
          <p:cNvSpPr txBox="1"/>
          <p:nvPr/>
        </p:nvSpPr>
        <p:spPr>
          <a:xfrm>
            <a:off x="4153350" y="2676400"/>
            <a:ext cx="4437600" cy="2192400"/>
          </a:xfrm>
          <a:prstGeom prst="rect">
            <a:avLst/>
          </a:prstGeom>
          <a:noFill/>
          <a:ln>
            <a:noFill/>
          </a:ln>
        </p:spPr>
        <p:txBody>
          <a:bodyPr anchorCtr="0" anchor="t" bIns="91425" lIns="91425" rIns="91425" tIns="91425">
            <a:noAutofit/>
          </a:bodyPr>
          <a:lstStyle/>
          <a:p>
            <a:pPr lvl="0" rtl="0">
              <a:spcBef>
                <a:spcPts val="0"/>
              </a:spcBef>
              <a:buNone/>
            </a:pPr>
            <a:r>
              <a:rPr lang="en-GB" sz="1800">
                <a:latin typeface="Hammersmith One"/>
                <a:ea typeface="Hammersmith One"/>
                <a:cs typeface="Hammersmith One"/>
                <a:sym typeface="Hammersmith One"/>
              </a:rPr>
              <a:t>2. </a:t>
            </a:r>
            <a:r>
              <a:rPr lang="en-GB" sz="1800">
                <a:latin typeface="Hammersmith One"/>
                <a:ea typeface="Hammersmith One"/>
                <a:cs typeface="Hammersmith One"/>
                <a:sym typeface="Hammersmith One"/>
              </a:rPr>
              <a:t>.class</a:t>
            </a:r>
            <a:r>
              <a:rPr lang="en-GB" sz="1800">
                <a:latin typeface="Hammersmith One"/>
                <a:ea typeface="Hammersmith One"/>
                <a:cs typeface="Hammersmith One"/>
                <a:sym typeface="Hammersmith One"/>
              </a:rPr>
              <a:t> selector</a:t>
            </a:r>
          </a:p>
          <a:p>
            <a:pPr lvl="0" rtl="0">
              <a:spcBef>
                <a:spcPts val="0"/>
              </a:spcBef>
              <a:buNone/>
            </a:pPr>
            <a:r>
              <a:t/>
            </a:r>
            <a:endParaRPr sz="1800">
              <a:latin typeface="Open Sans"/>
              <a:ea typeface="Open Sans"/>
              <a:cs typeface="Open Sans"/>
              <a:sym typeface="Open Sans"/>
            </a:endParaRPr>
          </a:p>
          <a:p>
            <a:pPr lvl="0" rtl="0">
              <a:spcBef>
                <a:spcPts val="0"/>
              </a:spcBef>
              <a:buNone/>
            </a:pPr>
            <a:r>
              <a:rPr lang="en-GB" sz="1800">
                <a:latin typeface="Open Sans"/>
                <a:ea typeface="Open Sans"/>
                <a:cs typeface="Open Sans"/>
                <a:sym typeface="Open Sans"/>
              </a:rPr>
              <a:t>All elements with this class will adopt the style. Class adds to / overrides element selectors.</a:t>
            </a:r>
          </a:p>
        </p:txBody>
      </p:sp>
      <p:grpSp>
        <p:nvGrpSpPr>
          <p:cNvPr id="589" name="Shape 589"/>
          <p:cNvGrpSpPr/>
          <p:nvPr/>
        </p:nvGrpSpPr>
        <p:grpSpPr>
          <a:xfrm>
            <a:off x="234750" y="2674354"/>
            <a:ext cx="3497400" cy="2158969"/>
            <a:chOff x="323850" y="1887975"/>
            <a:chExt cx="3497400" cy="1482300"/>
          </a:xfrm>
        </p:grpSpPr>
        <p:sp>
          <p:nvSpPr>
            <p:cNvPr id="590" name="Shape 590"/>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highlight>
                    <a:srgbClr val="79FFD6"/>
                  </a:highlight>
                  <a:latin typeface="Anonymous Pro"/>
                  <a:ea typeface="Anonymous Pro"/>
                  <a:cs typeface="Anonymous Pro"/>
                  <a:sym typeface="Anonymous Pro"/>
                </a:rPr>
                <a:t>p</a:t>
              </a:r>
              <a:r>
                <a:rPr lang="en-GB">
                  <a:latin typeface="Anonymous Pro"/>
                  <a:ea typeface="Anonymous Pro"/>
                  <a:cs typeface="Anonymous Pro"/>
                  <a:sym typeface="Anonymous Pro"/>
                </a:rPr>
                <a:t>{</a:t>
              </a:r>
            </a:p>
            <a:p>
              <a:pPr lvl="0" rtl="0">
                <a:spcBef>
                  <a:spcPts val="0"/>
                </a:spcBef>
                <a:buNone/>
              </a:pPr>
              <a:r>
                <a:rPr lang="en-GB">
                  <a:latin typeface="Anonymous Pro"/>
                  <a:ea typeface="Anonymous Pro"/>
                  <a:cs typeface="Anonymous Pro"/>
                  <a:sym typeface="Anonymous Pro"/>
                </a:rPr>
                <a:t>  </a:t>
              </a:r>
              <a:r>
                <a:rPr lang="en-GB" u="sng">
                  <a:latin typeface="Anonymous Pro"/>
                  <a:ea typeface="Anonymous Pro"/>
                  <a:cs typeface="Anonymous Pro"/>
                  <a:sym typeface="Anonymous Pro"/>
                </a:rPr>
                <a:t>background-color</a:t>
              </a:r>
              <a:r>
                <a:rPr lang="en-GB">
                  <a:latin typeface="Anonymous Pro"/>
                  <a:ea typeface="Anonymous Pro"/>
                  <a:cs typeface="Anonymous Pro"/>
                  <a:sym typeface="Anonymous Pro"/>
                </a:rPr>
                <a:t>: </a:t>
              </a:r>
              <a:r>
                <a:rPr b="1" lang="en-GB">
                  <a:latin typeface="Anonymous Pro"/>
                  <a:ea typeface="Anonymous Pro"/>
                  <a:cs typeface="Anonymous Pro"/>
                  <a:sym typeface="Anonymous Pro"/>
                </a:rPr>
                <a:t>yellow</a:t>
              </a:r>
              <a:r>
                <a:rPr lang="en-GB">
                  <a:latin typeface="Anonymous Pro"/>
                  <a:ea typeface="Anonymous Pro"/>
                  <a:cs typeface="Anonymous Pro"/>
                  <a:sym typeface="Anonymous Pro"/>
                </a:rPr>
                <a:t>;</a:t>
              </a:r>
            </a:p>
            <a:p>
              <a:pPr lvl="0" rtl="0">
                <a:spcBef>
                  <a:spcPts val="0"/>
                </a:spcBef>
                <a:buNone/>
              </a:pPr>
              <a:r>
                <a:rPr lang="en-GB">
                  <a:latin typeface="Anonymous Pro"/>
                  <a:ea typeface="Anonymous Pro"/>
                  <a:cs typeface="Anonymous Pro"/>
                  <a:sym typeface="Anonymous Pro"/>
                </a:rPr>
                <a:t>}</a:t>
              </a:r>
            </a:p>
            <a:p>
              <a:pPr lvl="0" rtl="0">
                <a:spcBef>
                  <a:spcPts val="0"/>
                </a:spcBef>
                <a:buClr>
                  <a:schemeClr val="dk1"/>
                </a:buClr>
                <a:buFont typeface="Arial"/>
                <a:buNone/>
              </a:pPr>
              <a:r>
                <a:rPr lang="en-GB">
                  <a:solidFill>
                    <a:schemeClr val="dk1"/>
                  </a:solidFill>
                  <a:latin typeface="Anonymous Pro"/>
                  <a:ea typeface="Anonymous Pro"/>
                  <a:cs typeface="Anonymous Pro"/>
                  <a:sym typeface="Anonymous Pro"/>
                </a:rPr>
                <a:t>.nice</a:t>
              </a:r>
              <a:r>
                <a:rPr lang="en-GB">
                  <a:solidFill>
                    <a:schemeClr val="dk1"/>
                  </a:solidFill>
                  <a:latin typeface="Anonymous Pro"/>
                  <a:ea typeface="Anonymous Pro"/>
                  <a:cs typeface="Anonymous Pro"/>
                  <a:sym typeface="Anonymous Pro"/>
                </a:rPr>
                <a:t>{</a:t>
              </a:r>
            </a:p>
            <a:p>
              <a:pPr lvl="0" rtl="0">
                <a:spcBef>
                  <a:spcPts val="0"/>
                </a:spcBef>
                <a:buClr>
                  <a:schemeClr val="dk1"/>
                </a:buClr>
                <a:buFont typeface="Arial"/>
                <a:buNone/>
              </a:pPr>
              <a:r>
                <a:rPr lang="en-GB">
                  <a:solidFill>
                    <a:schemeClr val="dk1"/>
                  </a:solidFill>
                  <a:latin typeface="Anonymous Pro"/>
                  <a:ea typeface="Anonymous Pro"/>
                  <a:cs typeface="Anonymous Pro"/>
                  <a:sym typeface="Anonymous Pro"/>
                </a:rPr>
                <a:t>  </a:t>
              </a:r>
              <a:r>
                <a:rPr lang="en-GB" u="sng">
                  <a:solidFill>
                    <a:schemeClr val="dk1"/>
                  </a:solidFill>
                  <a:latin typeface="Anonymous Pro"/>
                  <a:ea typeface="Anonymous Pro"/>
                  <a:cs typeface="Anonymous Pro"/>
                  <a:sym typeface="Anonymous Pro"/>
                </a:rPr>
                <a:t>font-weight</a:t>
              </a:r>
              <a:r>
                <a:rPr lang="en-GB">
                  <a:solidFill>
                    <a:schemeClr val="dk1"/>
                  </a:solidFill>
                  <a:latin typeface="Anonymous Pro"/>
                  <a:ea typeface="Anonymous Pro"/>
                  <a:cs typeface="Anonymous Pro"/>
                  <a:sym typeface="Anonymous Pro"/>
                </a:rPr>
                <a:t>: </a:t>
              </a:r>
              <a:r>
                <a:rPr b="1" lang="en-GB">
                  <a:solidFill>
                    <a:schemeClr val="dk1"/>
                  </a:solidFill>
                  <a:latin typeface="Anonymous Pro"/>
                  <a:ea typeface="Anonymous Pro"/>
                  <a:cs typeface="Anonymous Pro"/>
                  <a:sym typeface="Anonymous Pro"/>
                </a:rPr>
                <a:t>bold</a:t>
              </a:r>
              <a:r>
                <a:rPr lang="en-GB">
                  <a:solidFill>
                    <a:schemeClr val="dk1"/>
                  </a:solidFill>
                  <a:latin typeface="Anonymous Pro"/>
                  <a:ea typeface="Anonymous Pro"/>
                  <a:cs typeface="Anonymous Pro"/>
                  <a:sym typeface="Anonymous Pro"/>
                </a:rPr>
                <a:t>;</a:t>
              </a:r>
            </a:p>
            <a:p>
              <a:pPr lvl="0" rtl="0">
                <a:spcBef>
                  <a:spcPts val="0"/>
                </a:spcBef>
                <a:buClr>
                  <a:schemeClr val="dk1"/>
                </a:buClr>
                <a:buFont typeface="Arial"/>
                <a:buNone/>
              </a:pPr>
              <a:r>
                <a:rPr lang="en-GB">
                  <a:solidFill>
                    <a:schemeClr val="dk1"/>
                  </a:solidFill>
                  <a:latin typeface="Anonymous Pro"/>
                  <a:ea typeface="Anonymous Pro"/>
                  <a:cs typeface="Anonymous Pro"/>
                  <a:sym typeface="Anonymous Pro"/>
                </a:rPr>
                <a:t>}</a:t>
              </a:r>
            </a:p>
          </p:txBody>
        </p:sp>
        <p:sp>
          <p:nvSpPr>
            <p:cNvPr id="591" name="Shape 591"/>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592" name="Shape 592"/>
          <p:cNvGrpSpPr/>
          <p:nvPr/>
        </p:nvGrpSpPr>
        <p:grpSpPr>
          <a:xfrm>
            <a:off x="4153350" y="957450"/>
            <a:ext cx="3497400" cy="1482300"/>
            <a:chOff x="323850" y="1887975"/>
            <a:chExt cx="3497400" cy="1482300"/>
          </a:xfrm>
        </p:grpSpPr>
        <p:sp>
          <p:nvSpPr>
            <p:cNvPr id="593" name="Shape 593"/>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latin typeface="Times New Roman"/>
                  <a:ea typeface="Times New Roman"/>
                  <a:cs typeface="Times New Roman"/>
                  <a:sym typeface="Times New Roman"/>
                </a:rPr>
                <a:t>Hello</a:t>
              </a:r>
            </a:p>
            <a:p>
              <a:pPr lvl="0" rtl="0">
                <a:spcBef>
                  <a:spcPts val="0"/>
                </a:spcBef>
                <a:buNone/>
              </a:pPr>
              <a:r>
                <a:rPr b="1" lang="en-GB" sz="1800">
                  <a:latin typeface="Times New Roman"/>
                  <a:ea typeface="Times New Roman"/>
                  <a:cs typeface="Times New Roman"/>
                  <a:sym typeface="Times New Roman"/>
                </a:rPr>
                <a:t>Fred</a:t>
              </a:r>
            </a:p>
            <a:p>
              <a:pPr lvl="0" rtl="0">
                <a:spcBef>
                  <a:spcPts val="0"/>
                </a:spcBef>
                <a:buNone/>
              </a:pPr>
              <a:r>
                <a:rPr b="1" lang="en-GB" sz="1800">
                  <a:latin typeface="Times New Roman"/>
                  <a:ea typeface="Times New Roman"/>
                  <a:cs typeface="Times New Roman"/>
                  <a:sym typeface="Times New Roman"/>
                </a:rPr>
                <a:t>and friends.</a:t>
              </a:r>
            </a:p>
          </p:txBody>
        </p:sp>
        <p:sp>
          <p:nvSpPr>
            <p:cNvPr id="594" name="Shape 594"/>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595" name="Shape 595"/>
          <p:cNvGrpSpPr/>
          <p:nvPr/>
        </p:nvGrpSpPr>
        <p:grpSpPr>
          <a:xfrm>
            <a:off x="234750" y="957450"/>
            <a:ext cx="3497400" cy="1482300"/>
            <a:chOff x="323850" y="1887975"/>
            <a:chExt cx="3497400" cy="1482300"/>
          </a:xfrm>
        </p:grpSpPr>
        <p:sp>
          <p:nvSpPr>
            <p:cNvPr id="596" name="Shape 596"/>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highlight>
                    <a:srgbClr val="79FFD6"/>
                  </a:highlight>
                  <a:latin typeface="Anonymous Pro"/>
                  <a:ea typeface="Anonymous Pro"/>
                  <a:cs typeface="Anonymous Pro"/>
                  <a:sym typeface="Anonymous Pro"/>
                </a:rPr>
                <a:t>&lt;p&gt;</a:t>
              </a:r>
              <a:r>
                <a:rPr lang="en-GB">
                  <a:latin typeface="Anonymous Pro"/>
                  <a:ea typeface="Anonymous Pro"/>
                  <a:cs typeface="Anonymous Pro"/>
                  <a:sym typeface="Anonymous Pro"/>
                </a:rPr>
                <a:t>Hello</a:t>
              </a:r>
              <a:r>
                <a:rPr lang="en-GB">
                  <a:highlight>
                    <a:srgbClr val="79FFD6"/>
                  </a:highlight>
                  <a:latin typeface="Anonymous Pro"/>
                  <a:ea typeface="Anonymous Pro"/>
                  <a:cs typeface="Anonymous Pro"/>
                  <a:sym typeface="Anonymous Pro"/>
                </a:rPr>
                <a:t>&lt;/p&gt;</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a:t>
              </a:r>
              <a:r>
                <a:rPr lang="en-GB">
                  <a:solidFill>
                    <a:schemeClr val="dk1"/>
                  </a:solidFill>
                  <a:latin typeface="Anonymous Pro"/>
                  <a:ea typeface="Anonymous Pro"/>
                  <a:cs typeface="Anonymous Pro"/>
                  <a:sym typeface="Anonymous Pro"/>
                </a:rPr>
                <a:t> </a:t>
              </a:r>
              <a:r>
                <a:rPr lang="en-GB">
                  <a:solidFill>
                    <a:schemeClr val="dk1"/>
                  </a:solidFill>
                  <a:latin typeface="Anonymous Pro"/>
                  <a:ea typeface="Anonymous Pro"/>
                  <a:cs typeface="Anonymous Pro"/>
                  <a:sym typeface="Anonymous Pro"/>
                </a:rPr>
                <a:t>class="nice"</a:t>
              </a:r>
              <a:r>
                <a:rPr lang="en-GB">
                  <a:solidFill>
                    <a:schemeClr val="dk1"/>
                  </a:solidFill>
                  <a:highlight>
                    <a:srgbClr val="79FFD6"/>
                  </a:highlight>
                  <a:latin typeface="Anonymous Pro"/>
                  <a:ea typeface="Anonymous Pro"/>
                  <a:cs typeface="Anonymous Pro"/>
                  <a:sym typeface="Anonymous Pro"/>
                </a:rPr>
                <a:t>&gt;</a:t>
              </a:r>
              <a:r>
                <a:rPr lang="en-GB">
                  <a:solidFill>
                    <a:schemeClr val="dk1"/>
                  </a:solidFill>
                  <a:latin typeface="Anonymous Pro"/>
                  <a:ea typeface="Anonymous Pro"/>
                  <a:cs typeface="Anonymous Pro"/>
                  <a:sym typeface="Anonymous Pro"/>
                </a:rPr>
                <a:t>Fred</a:t>
              </a:r>
              <a:r>
                <a:rPr lang="en-GB">
                  <a:solidFill>
                    <a:schemeClr val="dk1"/>
                  </a:solidFill>
                  <a:highlight>
                    <a:srgbClr val="79FFD6"/>
                  </a:highlight>
                  <a:latin typeface="Anonymous Pro"/>
                  <a:ea typeface="Anonymous Pro"/>
                  <a:cs typeface="Anonymous Pro"/>
                  <a:sym typeface="Anonymous Pro"/>
                </a:rPr>
                <a:t>&lt;/p&gt;</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a:t>
              </a:r>
              <a:r>
                <a:rPr lang="en-GB">
                  <a:solidFill>
                    <a:schemeClr val="dk1"/>
                  </a:solidFill>
                  <a:latin typeface="Anonymous Pro"/>
                  <a:ea typeface="Anonymous Pro"/>
                  <a:cs typeface="Anonymous Pro"/>
                  <a:sym typeface="Anonymous Pro"/>
                </a:rPr>
                <a:t> </a:t>
              </a:r>
              <a:r>
                <a:rPr lang="en-GB">
                  <a:solidFill>
                    <a:schemeClr val="dk1"/>
                  </a:solidFill>
                  <a:latin typeface="Anonymous Pro"/>
                  <a:ea typeface="Anonymous Pro"/>
                  <a:cs typeface="Anonymous Pro"/>
                  <a:sym typeface="Anonymous Pro"/>
                </a:rPr>
                <a:t>class="nice"</a:t>
              </a:r>
              <a:r>
                <a:rPr lang="en-GB">
                  <a:solidFill>
                    <a:schemeClr val="dk1"/>
                  </a:solidFill>
                  <a:latin typeface="Anonymous Pro"/>
                  <a:ea typeface="Anonymous Pro"/>
                  <a:cs typeface="Anonymous Pro"/>
                  <a:sym typeface="Anonymous Pro"/>
                </a:rPr>
                <a:t> id="nicer"</a:t>
              </a:r>
              <a:r>
                <a:rPr lang="en-GB">
                  <a:solidFill>
                    <a:schemeClr val="dk1"/>
                  </a:solidFill>
                  <a:highlight>
                    <a:srgbClr val="79FFD6"/>
                  </a:highlight>
                  <a:latin typeface="Anonymous Pro"/>
                  <a:ea typeface="Anonymous Pro"/>
                  <a:cs typeface="Anonymous Pro"/>
                  <a:sym typeface="Anonymous Pro"/>
                </a:rPr>
                <a:t>&gt;</a:t>
              </a:r>
            </a:p>
            <a:p>
              <a:pPr lvl="0" rtl="0">
                <a:spcBef>
                  <a:spcPts val="0"/>
                </a:spcBef>
                <a:buNone/>
              </a:pPr>
              <a:r>
                <a:rPr lang="en-GB">
                  <a:solidFill>
                    <a:schemeClr val="dk1"/>
                  </a:solidFill>
                  <a:latin typeface="Anonymous Pro"/>
                  <a:ea typeface="Anonymous Pro"/>
                  <a:cs typeface="Anonymous Pro"/>
                  <a:sym typeface="Anonymous Pro"/>
                </a:rPr>
                <a:t>  and friends.</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&lt;/p&gt;</a:t>
              </a:r>
            </a:p>
          </p:txBody>
        </p:sp>
        <p:sp>
          <p:nvSpPr>
            <p:cNvPr id="597" name="Shape 597"/>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1" name="Shape 601"/>
        <p:cNvGrpSpPr/>
        <p:nvPr/>
      </p:nvGrpSpPr>
      <p:grpSpPr>
        <a:xfrm>
          <a:off x="0" y="0"/>
          <a:ext cx="0" cy="0"/>
          <a:chOff x="0" y="0"/>
          <a:chExt cx="0" cy="0"/>
        </a:xfrm>
      </p:grpSpPr>
      <p:sp>
        <p:nvSpPr>
          <p:cNvPr id="602" name="Shape 602"/>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603" name="Shape 60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604" name="Shape 604"/>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605" name="Shape 605"/>
          <p:cNvSpPr txBox="1"/>
          <p:nvPr/>
        </p:nvSpPr>
        <p:spPr>
          <a:xfrm>
            <a:off x="4153350" y="2676400"/>
            <a:ext cx="4437600" cy="2192400"/>
          </a:xfrm>
          <a:prstGeom prst="rect">
            <a:avLst/>
          </a:prstGeom>
          <a:noFill/>
          <a:ln>
            <a:noFill/>
          </a:ln>
        </p:spPr>
        <p:txBody>
          <a:bodyPr anchorCtr="0" anchor="t" bIns="91425" lIns="91425" rIns="91425" tIns="91425">
            <a:noAutofit/>
          </a:bodyPr>
          <a:lstStyle/>
          <a:p>
            <a:pPr lvl="0" rtl="0">
              <a:spcBef>
                <a:spcPts val="0"/>
              </a:spcBef>
              <a:buNone/>
            </a:pPr>
            <a:r>
              <a:rPr lang="en-GB" sz="1800">
                <a:latin typeface="Hammersmith One"/>
                <a:ea typeface="Hammersmith One"/>
                <a:cs typeface="Hammersmith One"/>
                <a:sym typeface="Hammersmith One"/>
              </a:rPr>
              <a:t>3. </a:t>
            </a:r>
            <a:r>
              <a:rPr lang="en-GB" sz="1800">
                <a:latin typeface="Hammersmith One"/>
                <a:ea typeface="Hammersmith One"/>
                <a:cs typeface="Hammersmith One"/>
                <a:sym typeface="Hammersmith One"/>
              </a:rPr>
              <a:t>#id</a:t>
            </a:r>
            <a:r>
              <a:rPr lang="en-GB" sz="1800">
                <a:latin typeface="Hammersmith One"/>
                <a:ea typeface="Hammersmith One"/>
                <a:cs typeface="Hammersmith One"/>
                <a:sym typeface="Hammersmith One"/>
              </a:rPr>
              <a:t> selector</a:t>
            </a:r>
          </a:p>
          <a:p>
            <a:pPr lvl="0" rtl="0">
              <a:spcBef>
                <a:spcPts val="0"/>
              </a:spcBef>
              <a:buNone/>
            </a:pPr>
            <a:r>
              <a:t/>
            </a:r>
            <a:endParaRPr sz="1800">
              <a:latin typeface="Open Sans"/>
              <a:ea typeface="Open Sans"/>
              <a:cs typeface="Open Sans"/>
              <a:sym typeface="Open Sans"/>
            </a:endParaRPr>
          </a:p>
          <a:p>
            <a:pPr lvl="0" rtl="0">
              <a:spcBef>
                <a:spcPts val="0"/>
              </a:spcBef>
              <a:buNone/>
            </a:pPr>
            <a:r>
              <a:rPr lang="en-GB" sz="1800">
                <a:latin typeface="Open Sans"/>
                <a:ea typeface="Open Sans"/>
                <a:cs typeface="Open Sans"/>
                <a:sym typeface="Open Sans"/>
              </a:rPr>
              <a:t>#id is unique to ONLY ONE element. #id style will add to / override all other styles.</a:t>
            </a:r>
          </a:p>
          <a:p>
            <a:pPr lvl="0" rtl="0">
              <a:spcBef>
                <a:spcPts val="0"/>
              </a:spcBef>
              <a:buNone/>
            </a:pPr>
            <a:r>
              <a:rPr b="1" lang="en-GB" sz="1800">
                <a:highlight>
                  <a:srgbClr val="EEFF41"/>
                </a:highlight>
                <a:latin typeface="Open Sans"/>
                <a:ea typeface="Open Sans"/>
                <a:cs typeface="Open Sans"/>
                <a:sym typeface="Open Sans"/>
              </a:rPr>
              <a:t>Styling with #id is bad practice. It is used mainly for JavaScript.</a:t>
            </a:r>
          </a:p>
        </p:txBody>
      </p:sp>
      <p:grpSp>
        <p:nvGrpSpPr>
          <p:cNvPr id="606" name="Shape 606"/>
          <p:cNvGrpSpPr/>
          <p:nvPr/>
        </p:nvGrpSpPr>
        <p:grpSpPr>
          <a:xfrm>
            <a:off x="234750" y="2674348"/>
            <a:ext cx="3497400" cy="2351681"/>
            <a:chOff x="323850" y="1887969"/>
            <a:chExt cx="3497400" cy="1482307"/>
          </a:xfrm>
        </p:grpSpPr>
        <p:sp>
          <p:nvSpPr>
            <p:cNvPr id="607" name="Shape 607"/>
            <p:cNvSpPr txBox="1"/>
            <p:nvPr/>
          </p:nvSpPr>
          <p:spPr>
            <a:xfrm>
              <a:off x="323850" y="1887969"/>
              <a:ext cx="3497400" cy="13254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highlight>
                    <a:srgbClr val="79FFD6"/>
                  </a:highlight>
                  <a:latin typeface="Anonymous Pro"/>
                  <a:ea typeface="Anonymous Pro"/>
                  <a:cs typeface="Anonymous Pro"/>
                  <a:sym typeface="Anonymous Pro"/>
                </a:rPr>
                <a:t>p</a:t>
              </a:r>
              <a:r>
                <a:rPr lang="en-GB">
                  <a:latin typeface="Anonymous Pro"/>
                  <a:ea typeface="Anonymous Pro"/>
                  <a:cs typeface="Anonymous Pro"/>
                  <a:sym typeface="Anonymous Pro"/>
                </a:rPr>
                <a:t>{</a:t>
              </a:r>
            </a:p>
            <a:p>
              <a:pPr lvl="0" rtl="0">
                <a:spcBef>
                  <a:spcPts val="0"/>
                </a:spcBef>
                <a:buNone/>
              </a:pPr>
              <a:r>
                <a:rPr lang="en-GB">
                  <a:latin typeface="Anonymous Pro"/>
                  <a:ea typeface="Anonymous Pro"/>
                  <a:cs typeface="Anonymous Pro"/>
                  <a:sym typeface="Anonymous Pro"/>
                </a:rPr>
                <a:t>  </a:t>
              </a:r>
              <a:r>
                <a:rPr lang="en-GB" u="sng">
                  <a:latin typeface="Anonymous Pro"/>
                  <a:ea typeface="Anonymous Pro"/>
                  <a:cs typeface="Anonymous Pro"/>
                  <a:sym typeface="Anonymous Pro"/>
                </a:rPr>
                <a:t>background-color</a:t>
              </a:r>
              <a:r>
                <a:rPr lang="en-GB">
                  <a:latin typeface="Anonymous Pro"/>
                  <a:ea typeface="Anonymous Pro"/>
                  <a:cs typeface="Anonymous Pro"/>
                  <a:sym typeface="Anonymous Pro"/>
                </a:rPr>
                <a:t>: </a:t>
              </a:r>
              <a:r>
                <a:rPr b="1" lang="en-GB">
                  <a:latin typeface="Anonymous Pro"/>
                  <a:ea typeface="Anonymous Pro"/>
                  <a:cs typeface="Anonymous Pro"/>
                  <a:sym typeface="Anonymous Pro"/>
                </a:rPr>
                <a:t>yellow</a:t>
              </a:r>
              <a:r>
                <a:rPr lang="en-GB">
                  <a:latin typeface="Anonymous Pro"/>
                  <a:ea typeface="Anonymous Pro"/>
                  <a:cs typeface="Anonymous Pro"/>
                  <a:sym typeface="Anonymous Pro"/>
                </a:rPr>
                <a:t>;</a:t>
              </a:r>
            </a:p>
            <a:p>
              <a:pPr lvl="0" rtl="0">
                <a:spcBef>
                  <a:spcPts val="0"/>
                </a:spcBef>
                <a:buNone/>
              </a:pPr>
              <a:r>
                <a:rPr lang="en-GB">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.nice</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  </a:t>
              </a:r>
              <a:r>
                <a:rPr lang="en-GB" u="sng">
                  <a:solidFill>
                    <a:schemeClr val="dk1"/>
                  </a:solidFill>
                  <a:latin typeface="Anonymous Pro"/>
                  <a:ea typeface="Anonymous Pro"/>
                  <a:cs typeface="Anonymous Pro"/>
                  <a:sym typeface="Anonymous Pro"/>
                </a:rPr>
                <a:t>font-weight</a:t>
              </a:r>
              <a:r>
                <a:rPr lang="en-GB">
                  <a:solidFill>
                    <a:schemeClr val="dk1"/>
                  </a:solidFill>
                  <a:latin typeface="Anonymous Pro"/>
                  <a:ea typeface="Anonymous Pro"/>
                  <a:cs typeface="Anonymous Pro"/>
                  <a:sym typeface="Anonymous Pro"/>
                </a:rPr>
                <a:t>: </a:t>
              </a:r>
              <a:r>
                <a:rPr b="1" lang="en-GB">
                  <a:solidFill>
                    <a:schemeClr val="dk1"/>
                  </a:solidFill>
                  <a:latin typeface="Anonymous Pro"/>
                  <a:ea typeface="Anonymous Pro"/>
                  <a:cs typeface="Anonymous Pro"/>
                  <a:sym typeface="Anonymous Pro"/>
                </a:rPr>
                <a:t>bold</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#nicer</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  </a:t>
              </a:r>
              <a:r>
                <a:rPr lang="en-GB" u="sng">
                  <a:solidFill>
                    <a:schemeClr val="dk1"/>
                  </a:solidFill>
                  <a:latin typeface="Anonymous Pro"/>
                  <a:ea typeface="Anonymous Pro"/>
                  <a:cs typeface="Anonymous Pro"/>
                  <a:sym typeface="Anonymous Pro"/>
                </a:rPr>
                <a:t>background-color</a:t>
              </a:r>
              <a:r>
                <a:rPr lang="en-GB">
                  <a:solidFill>
                    <a:schemeClr val="dk1"/>
                  </a:solidFill>
                  <a:latin typeface="Anonymous Pro"/>
                  <a:ea typeface="Anonymous Pro"/>
                  <a:cs typeface="Anonymous Pro"/>
                  <a:sym typeface="Anonymous Pro"/>
                </a:rPr>
                <a:t>: </a:t>
              </a:r>
              <a:r>
                <a:rPr b="1" lang="en-GB">
                  <a:solidFill>
                    <a:schemeClr val="dk1"/>
                  </a:solidFill>
                  <a:latin typeface="Anonymous Pro"/>
                  <a:ea typeface="Anonymous Pro"/>
                  <a:cs typeface="Anonymous Pro"/>
                  <a:sym typeface="Anonymous Pro"/>
                </a:rPr>
                <a:t>gray</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a:t>
              </a:r>
            </a:p>
          </p:txBody>
        </p:sp>
        <p:sp>
          <p:nvSpPr>
            <p:cNvPr id="608" name="Shape 608"/>
            <p:cNvSpPr txBox="1"/>
            <p:nvPr/>
          </p:nvSpPr>
          <p:spPr>
            <a:xfrm>
              <a:off x="323850" y="3179476"/>
              <a:ext cx="3497400" cy="1908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609" name="Shape 609"/>
          <p:cNvGrpSpPr/>
          <p:nvPr/>
        </p:nvGrpSpPr>
        <p:grpSpPr>
          <a:xfrm>
            <a:off x="4153350" y="957450"/>
            <a:ext cx="3497400" cy="1482300"/>
            <a:chOff x="323850" y="1887975"/>
            <a:chExt cx="3497400" cy="1482300"/>
          </a:xfrm>
        </p:grpSpPr>
        <p:sp>
          <p:nvSpPr>
            <p:cNvPr id="610" name="Shape 610"/>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latin typeface="Times New Roman"/>
                  <a:ea typeface="Times New Roman"/>
                  <a:cs typeface="Times New Roman"/>
                  <a:sym typeface="Times New Roman"/>
                </a:rPr>
                <a:t>Hello</a:t>
              </a:r>
            </a:p>
            <a:p>
              <a:pPr lvl="0" rtl="0">
                <a:spcBef>
                  <a:spcPts val="0"/>
                </a:spcBef>
                <a:buNone/>
              </a:pPr>
              <a:r>
                <a:rPr b="1" lang="en-GB" sz="1800">
                  <a:latin typeface="Times New Roman"/>
                  <a:ea typeface="Times New Roman"/>
                  <a:cs typeface="Times New Roman"/>
                  <a:sym typeface="Times New Roman"/>
                </a:rPr>
                <a:t>Fred</a:t>
              </a:r>
            </a:p>
            <a:p>
              <a:pPr lvl="0" rtl="0">
                <a:spcBef>
                  <a:spcPts val="0"/>
                </a:spcBef>
                <a:buNone/>
              </a:pPr>
              <a:r>
                <a:rPr b="1" lang="en-GB" sz="1800">
                  <a:highlight>
                    <a:srgbClr val="B7B7B7"/>
                  </a:highlight>
                  <a:latin typeface="Times New Roman"/>
                  <a:ea typeface="Times New Roman"/>
                  <a:cs typeface="Times New Roman"/>
                  <a:sym typeface="Times New Roman"/>
                </a:rPr>
                <a:t>and friends.</a:t>
              </a:r>
            </a:p>
          </p:txBody>
        </p:sp>
        <p:sp>
          <p:nvSpPr>
            <p:cNvPr id="611" name="Shape 611"/>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612" name="Shape 612"/>
          <p:cNvGrpSpPr/>
          <p:nvPr/>
        </p:nvGrpSpPr>
        <p:grpSpPr>
          <a:xfrm>
            <a:off x="234750" y="957450"/>
            <a:ext cx="3497400" cy="1482300"/>
            <a:chOff x="323850" y="1887975"/>
            <a:chExt cx="3497400" cy="1482300"/>
          </a:xfrm>
        </p:grpSpPr>
        <p:sp>
          <p:nvSpPr>
            <p:cNvPr id="613" name="Shape 613"/>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highlight>
                    <a:srgbClr val="79FFD6"/>
                  </a:highlight>
                  <a:latin typeface="Anonymous Pro"/>
                  <a:ea typeface="Anonymous Pro"/>
                  <a:cs typeface="Anonymous Pro"/>
                  <a:sym typeface="Anonymous Pro"/>
                </a:rPr>
                <a:t>&lt;p&gt;</a:t>
              </a:r>
              <a:r>
                <a:rPr lang="en-GB">
                  <a:latin typeface="Anonymous Pro"/>
                  <a:ea typeface="Anonymous Pro"/>
                  <a:cs typeface="Anonymous Pro"/>
                  <a:sym typeface="Anonymous Pro"/>
                </a:rPr>
                <a:t>Hello</a:t>
              </a:r>
              <a:r>
                <a:rPr lang="en-GB">
                  <a:highlight>
                    <a:srgbClr val="79FFD6"/>
                  </a:highlight>
                  <a:latin typeface="Anonymous Pro"/>
                  <a:ea typeface="Anonymous Pro"/>
                  <a:cs typeface="Anonymous Pro"/>
                  <a:sym typeface="Anonymous Pro"/>
                </a:rPr>
                <a:t>&lt;/p&gt;</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a:t>
              </a:r>
              <a:r>
                <a:rPr lang="en-GB">
                  <a:solidFill>
                    <a:schemeClr val="dk1"/>
                  </a:solidFill>
                  <a:latin typeface="Anonymous Pro"/>
                  <a:ea typeface="Anonymous Pro"/>
                  <a:cs typeface="Anonymous Pro"/>
                  <a:sym typeface="Anonymous Pro"/>
                </a:rPr>
                <a:t> </a:t>
              </a:r>
              <a:r>
                <a:rPr lang="en-GB">
                  <a:solidFill>
                    <a:schemeClr val="dk1"/>
                  </a:solidFill>
                  <a:latin typeface="Anonymous Pro"/>
                  <a:ea typeface="Anonymous Pro"/>
                  <a:cs typeface="Anonymous Pro"/>
                  <a:sym typeface="Anonymous Pro"/>
                </a:rPr>
                <a:t>class="nice"</a:t>
              </a:r>
              <a:r>
                <a:rPr lang="en-GB">
                  <a:solidFill>
                    <a:schemeClr val="dk1"/>
                  </a:solidFill>
                  <a:highlight>
                    <a:srgbClr val="79FFD6"/>
                  </a:highlight>
                  <a:latin typeface="Anonymous Pro"/>
                  <a:ea typeface="Anonymous Pro"/>
                  <a:cs typeface="Anonymous Pro"/>
                  <a:sym typeface="Anonymous Pro"/>
                </a:rPr>
                <a:t>&gt;</a:t>
              </a:r>
              <a:r>
                <a:rPr lang="en-GB">
                  <a:solidFill>
                    <a:schemeClr val="dk1"/>
                  </a:solidFill>
                  <a:latin typeface="Anonymous Pro"/>
                  <a:ea typeface="Anonymous Pro"/>
                  <a:cs typeface="Anonymous Pro"/>
                  <a:sym typeface="Anonymous Pro"/>
                </a:rPr>
                <a:t>Fred</a:t>
              </a:r>
              <a:r>
                <a:rPr lang="en-GB">
                  <a:solidFill>
                    <a:schemeClr val="dk1"/>
                  </a:solidFill>
                  <a:highlight>
                    <a:srgbClr val="79FFD6"/>
                  </a:highlight>
                  <a:latin typeface="Anonymous Pro"/>
                  <a:ea typeface="Anonymous Pro"/>
                  <a:cs typeface="Anonymous Pro"/>
                  <a:sym typeface="Anonymous Pro"/>
                </a:rPr>
                <a:t>&lt;/p&gt;</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a:t>
              </a:r>
              <a:r>
                <a:rPr lang="en-GB">
                  <a:solidFill>
                    <a:schemeClr val="dk1"/>
                  </a:solidFill>
                  <a:latin typeface="Anonymous Pro"/>
                  <a:ea typeface="Anonymous Pro"/>
                  <a:cs typeface="Anonymous Pro"/>
                  <a:sym typeface="Anonymous Pro"/>
                </a:rPr>
                <a:t> </a:t>
              </a:r>
              <a:r>
                <a:rPr lang="en-GB">
                  <a:solidFill>
                    <a:schemeClr val="dk1"/>
                  </a:solidFill>
                  <a:latin typeface="Anonymous Pro"/>
                  <a:ea typeface="Anonymous Pro"/>
                  <a:cs typeface="Anonymous Pro"/>
                  <a:sym typeface="Anonymous Pro"/>
                </a:rPr>
                <a:t>class="nice"</a:t>
              </a:r>
              <a:r>
                <a:rPr lang="en-GB">
                  <a:solidFill>
                    <a:schemeClr val="dk1"/>
                  </a:solidFill>
                  <a:latin typeface="Anonymous Pro"/>
                  <a:ea typeface="Anonymous Pro"/>
                  <a:cs typeface="Anonymous Pro"/>
                  <a:sym typeface="Anonymous Pro"/>
                </a:rPr>
                <a:t> </a:t>
              </a:r>
              <a:r>
                <a:rPr lang="en-GB">
                  <a:solidFill>
                    <a:schemeClr val="dk1"/>
                  </a:solidFill>
                  <a:highlight>
                    <a:srgbClr val="EEFF41"/>
                  </a:highlight>
                  <a:latin typeface="Anonymous Pro"/>
                  <a:ea typeface="Anonymous Pro"/>
                  <a:cs typeface="Anonymous Pro"/>
                  <a:sym typeface="Anonymous Pro"/>
                </a:rPr>
                <a:t>id="nicer"</a:t>
              </a:r>
              <a:r>
                <a:rPr lang="en-GB">
                  <a:solidFill>
                    <a:schemeClr val="dk1"/>
                  </a:solidFill>
                  <a:highlight>
                    <a:srgbClr val="79FFD6"/>
                  </a:highlight>
                  <a:latin typeface="Anonymous Pro"/>
                  <a:ea typeface="Anonymous Pro"/>
                  <a:cs typeface="Anonymous Pro"/>
                  <a:sym typeface="Anonymous Pro"/>
                </a:rPr>
                <a:t>&gt;</a:t>
              </a:r>
            </a:p>
            <a:p>
              <a:pPr lvl="0" rtl="0">
                <a:spcBef>
                  <a:spcPts val="0"/>
                </a:spcBef>
                <a:buNone/>
              </a:pPr>
              <a:r>
                <a:rPr lang="en-GB">
                  <a:solidFill>
                    <a:schemeClr val="dk1"/>
                  </a:solidFill>
                  <a:latin typeface="Anonymous Pro"/>
                  <a:ea typeface="Anonymous Pro"/>
                  <a:cs typeface="Anonymous Pro"/>
                  <a:sym typeface="Anonymous Pro"/>
                </a:rPr>
                <a:t>  and friends.</a:t>
              </a:r>
            </a:p>
            <a:p>
              <a:pPr lvl="0" rtl="0">
                <a:spcBef>
                  <a:spcPts val="0"/>
                </a:spcBef>
                <a:buNone/>
              </a:pPr>
              <a:r>
                <a:rPr lang="en-GB">
                  <a:solidFill>
                    <a:schemeClr val="dk1"/>
                  </a:solidFill>
                  <a:highlight>
                    <a:srgbClr val="79FFD6"/>
                  </a:highlight>
                  <a:latin typeface="Anonymous Pro"/>
                  <a:ea typeface="Anonymous Pro"/>
                  <a:cs typeface="Anonymous Pro"/>
                  <a:sym typeface="Anonymous Pro"/>
                </a:rPr>
                <a:t>&lt;/p&gt;</a:t>
              </a:r>
            </a:p>
          </p:txBody>
        </p:sp>
        <p:sp>
          <p:nvSpPr>
            <p:cNvPr id="614" name="Shape 614"/>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 name="Shape 618"/>
        <p:cNvGrpSpPr/>
        <p:nvPr/>
      </p:nvGrpSpPr>
      <p:grpSpPr>
        <a:xfrm>
          <a:off x="0" y="0"/>
          <a:ext cx="0" cy="0"/>
          <a:chOff x="0" y="0"/>
          <a:chExt cx="0" cy="0"/>
        </a:xfrm>
      </p:grpSpPr>
      <p:sp>
        <p:nvSpPr>
          <p:cNvPr id="619" name="Shape 619"/>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620" name="Shape 62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CASCADING</a:t>
            </a:r>
          </a:p>
        </p:txBody>
      </p:sp>
      <p:cxnSp>
        <p:nvCxnSpPr>
          <p:cNvPr id="621" name="Shape 621"/>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622" name="Shape 622"/>
          <p:cNvSpPr txBox="1"/>
          <p:nvPr/>
        </p:nvSpPr>
        <p:spPr>
          <a:xfrm>
            <a:off x="1400875" y="3102350"/>
            <a:ext cx="5911800" cy="1913400"/>
          </a:xfrm>
          <a:prstGeom prst="rect">
            <a:avLst/>
          </a:prstGeom>
          <a:noFill/>
          <a:ln>
            <a:noFill/>
          </a:ln>
        </p:spPr>
        <p:txBody>
          <a:bodyPr anchorCtr="0" anchor="t" bIns="91425" lIns="91425" rIns="91425" tIns="91425">
            <a:noAutofit/>
          </a:bodyPr>
          <a:lstStyle/>
          <a:p>
            <a:pPr lvl="0" rtl="0">
              <a:spcBef>
                <a:spcPts val="0"/>
              </a:spcBef>
              <a:buNone/>
            </a:pPr>
            <a:r>
              <a:rPr lang="en-GB" sz="1800">
                <a:latin typeface="Hammersmith One"/>
                <a:ea typeface="Hammersmith One"/>
                <a:cs typeface="Hammersmith One"/>
                <a:sym typeface="Hammersmith One"/>
              </a:rPr>
              <a:t>Stylesheets stack and override each other</a:t>
            </a:r>
          </a:p>
          <a:p>
            <a:pPr lvl="0" rtl="0">
              <a:spcBef>
                <a:spcPts val="0"/>
              </a:spcBef>
              <a:buNone/>
            </a:pPr>
            <a:r>
              <a:rPr lang="en-GB" sz="1800">
                <a:latin typeface="Open Sans"/>
                <a:ea typeface="Open Sans"/>
                <a:cs typeface="Open Sans"/>
                <a:sym typeface="Open Sans"/>
              </a:rPr>
              <a:t>style1</a:t>
            </a:r>
            <a:r>
              <a:rPr lang="en-GB" sz="1800">
                <a:latin typeface="Open Sans"/>
                <a:ea typeface="Open Sans"/>
                <a:cs typeface="Open Sans"/>
                <a:sym typeface="Open Sans"/>
              </a:rPr>
              <a:t> will be applied as usual.</a:t>
            </a:r>
          </a:p>
          <a:p>
            <a:pPr lvl="0" rtl="0">
              <a:spcBef>
                <a:spcPts val="0"/>
              </a:spcBef>
              <a:buNone/>
            </a:pPr>
            <a:r>
              <a:rPr lang="en-GB" sz="1800">
                <a:highlight>
                  <a:srgbClr val="79FFD6"/>
                </a:highlight>
                <a:latin typeface="Open Sans"/>
                <a:ea typeface="Open Sans"/>
                <a:cs typeface="Open Sans"/>
                <a:sym typeface="Open Sans"/>
              </a:rPr>
              <a:t>style2</a:t>
            </a:r>
            <a:r>
              <a:rPr lang="en-GB" sz="1800">
                <a:latin typeface="Open Sans"/>
                <a:ea typeface="Open Sans"/>
                <a:cs typeface="Open Sans"/>
                <a:sym typeface="Open Sans"/>
              </a:rPr>
              <a:t> will </a:t>
            </a:r>
            <a:r>
              <a:rPr lang="en-GB" sz="1800">
                <a:highlight>
                  <a:srgbClr val="79FFD6"/>
                </a:highlight>
                <a:latin typeface="Open Sans"/>
                <a:ea typeface="Open Sans"/>
                <a:cs typeface="Open Sans"/>
                <a:sym typeface="Open Sans"/>
              </a:rPr>
              <a:t>override </a:t>
            </a:r>
            <a:r>
              <a:rPr lang="en-GB" sz="1800">
                <a:highlight>
                  <a:srgbClr val="EEFF41"/>
                </a:highlight>
                <a:latin typeface="Open Sans"/>
                <a:ea typeface="Open Sans"/>
                <a:cs typeface="Open Sans"/>
                <a:sym typeface="Open Sans"/>
              </a:rPr>
              <a:t>style1</a:t>
            </a:r>
            <a:r>
              <a:rPr lang="en-GB" sz="1800">
                <a:latin typeface="Open Sans"/>
                <a:ea typeface="Open Sans"/>
                <a:cs typeface="Open Sans"/>
                <a:sym typeface="Open Sans"/>
              </a:rPr>
              <a:t> if there are any conflicts because it is placed </a:t>
            </a:r>
            <a:r>
              <a:rPr lang="en-GB" sz="1800">
                <a:highlight>
                  <a:srgbClr val="79FFD6"/>
                </a:highlight>
                <a:latin typeface="Open Sans"/>
                <a:ea typeface="Open Sans"/>
                <a:cs typeface="Open Sans"/>
                <a:sym typeface="Open Sans"/>
              </a:rPr>
              <a:t>AFTER </a:t>
            </a:r>
            <a:r>
              <a:rPr lang="en-GB" sz="1800">
                <a:highlight>
                  <a:srgbClr val="EEFF41"/>
                </a:highlight>
                <a:latin typeface="Open Sans"/>
                <a:ea typeface="Open Sans"/>
                <a:cs typeface="Open Sans"/>
                <a:sym typeface="Open Sans"/>
              </a:rPr>
              <a:t>style1</a:t>
            </a:r>
            <a:r>
              <a:rPr lang="en-GB" sz="1800">
                <a:latin typeface="Open Sans"/>
                <a:ea typeface="Open Sans"/>
                <a:cs typeface="Open Sans"/>
                <a:sym typeface="Open Sans"/>
              </a:rPr>
              <a:t> in the HTML code.</a:t>
            </a:r>
          </a:p>
          <a:p>
            <a:pPr lvl="0" rtl="0">
              <a:spcBef>
                <a:spcPts val="0"/>
              </a:spcBef>
              <a:buNone/>
            </a:pPr>
            <a:r>
              <a:t/>
            </a:r>
            <a:endParaRPr sz="1800">
              <a:latin typeface="Hammersmith One"/>
              <a:ea typeface="Hammersmith One"/>
              <a:cs typeface="Hammersmith One"/>
              <a:sym typeface="Hammersmith One"/>
            </a:endParaRPr>
          </a:p>
        </p:txBody>
      </p:sp>
      <p:grpSp>
        <p:nvGrpSpPr>
          <p:cNvPr id="623" name="Shape 623"/>
          <p:cNvGrpSpPr/>
          <p:nvPr/>
        </p:nvGrpSpPr>
        <p:grpSpPr>
          <a:xfrm>
            <a:off x="1400875" y="842449"/>
            <a:ext cx="5911800" cy="2062052"/>
            <a:chOff x="323850" y="1887978"/>
            <a:chExt cx="5911800" cy="839939"/>
          </a:xfrm>
        </p:grpSpPr>
        <p:sp>
          <p:nvSpPr>
            <p:cNvPr id="624" name="Shape 624"/>
            <p:cNvSpPr txBox="1"/>
            <p:nvPr/>
          </p:nvSpPr>
          <p:spPr>
            <a:xfrm>
              <a:off x="323850" y="1887978"/>
              <a:ext cx="5911800" cy="7002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latin typeface="Anonymous Pro"/>
                  <a:ea typeface="Anonymous Pro"/>
                  <a:cs typeface="Anonymous Pro"/>
                  <a:sym typeface="Anonymous Pro"/>
                </a:rPr>
                <a:t>&lt;head&gt;</a:t>
              </a:r>
            </a:p>
            <a:p>
              <a:pPr lvl="0" rtl="0">
                <a:spcBef>
                  <a:spcPts val="0"/>
                </a:spcBef>
                <a:buNone/>
              </a:pPr>
              <a:r>
                <a:rPr lang="en-GB" sz="1800">
                  <a:latin typeface="Anonymous Pro"/>
                  <a:ea typeface="Anonymous Pro"/>
                  <a:cs typeface="Anonymous Pro"/>
                  <a:sym typeface="Anonymous Pro"/>
                </a:rPr>
                <a:t>  &lt;link rel="stylesheet" href="</a:t>
              </a:r>
              <a:r>
                <a:rPr lang="en-GB" sz="1800">
                  <a:latin typeface="Anonymous Pro"/>
                  <a:ea typeface="Anonymous Pro"/>
                  <a:cs typeface="Anonymous Pro"/>
                  <a:sym typeface="Anonymous Pro"/>
                </a:rPr>
                <a:t>style1</a:t>
              </a:r>
              <a:r>
                <a:rPr lang="en-GB" sz="1800">
                  <a:latin typeface="Anonymous Pro"/>
                  <a:ea typeface="Anonymous Pro"/>
                  <a:cs typeface="Anonymous Pro"/>
                  <a:sym typeface="Anonymous Pro"/>
                </a:rPr>
                <a:t>.css"&gt;</a:t>
              </a:r>
            </a:p>
            <a:p>
              <a:pPr lvl="0" rtl="0">
                <a:spcBef>
                  <a:spcPts val="0"/>
                </a:spcBef>
                <a:buNone/>
              </a:pPr>
              <a:r>
                <a:rPr lang="en-GB" sz="1800">
                  <a:latin typeface="Anonymous Pro"/>
                  <a:ea typeface="Anonymous Pro"/>
                  <a:cs typeface="Anonymous Pro"/>
                  <a:sym typeface="Anonymous Pro"/>
                </a:rPr>
                <a:t>  </a:t>
              </a:r>
              <a:r>
                <a:rPr lang="en-GB" sz="1800">
                  <a:solidFill>
                    <a:schemeClr val="dk1"/>
                  </a:solidFill>
                  <a:latin typeface="Anonymous Pro"/>
                  <a:ea typeface="Anonymous Pro"/>
                  <a:cs typeface="Anonymous Pro"/>
                  <a:sym typeface="Anonymous Pro"/>
                </a:rPr>
                <a:t>&lt;link rel="stylesheet" href="</a:t>
              </a:r>
              <a:r>
                <a:rPr lang="en-GB" sz="1800">
                  <a:solidFill>
                    <a:schemeClr val="dk1"/>
                  </a:solidFill>
                  <a:highlight>
                    <a:srgbClr val="79FFD6"/>
                  </a:highlight>
                  <a:latin typeface="Anonymous Pro"/>
                  <a:ea typeface="Anonymous Pro"/>
                  <a:cs typeface="Anonymous Pro"/>
                  <a:sym typeface="Anonymous Pro"/>
                </a:rPr>
                <a:t>style2</a:t>
              </a:r>
              <a:r>
                <a:rPr lang="en-GB" sz="1800">
                  <a:solidFill>
                    <a:schemeClr val="dk1"/>
                  </a:solidFill>
                  <a:latin typeface="Anonymous Pro"/>
                  <a:ea typeface="Anonymous Pro"/>
                  <a:cs typeface="Anonymous Pro"/>
                  <a:sym typeface="Anonymous Pro"/>
                </a:rPr>
                <a:t>.css"&gt;</a:t>
              </a:r>
            </a:p>
            <a:p>
              <a:pPr lvl="0" rtl="0">
                <a:spcBef>
                  <a:spcPts val="0"/>
                </a:spcBef>
                <a:buNone/>
              </a:pPr>
              <a:r>
                <a:rPr lang="en-GB" sz="1800">
                  <a:latin typeface="Anonymous Pro"/>
                  <a:ea typeface="Anonymous Pro"/>
                  <a:cs typeface="Anonymous Pro"/>
                  <a:sym typeface="Anonymous Pro"/>
                </a:rPr>
                <a:t>&lt;/head&gt;</a:t>
              </a:r>
            </a:p>
          </p:txBody>
        </p:sp>
        <p:sp>
          <p:nvSpPr>
            <p:cNvPr id="625" name="Shape 625"/>
            <p:cNvSpPr txBox="1"/>
            <p:nvPr/>
          </p:nvSpPr>
          <p:spPr>
            <a:xfrm>
              <a:off x="323850" y="2588118"/>
              <a:ext cx="5911800" cy="1398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sp>
        <p:nvSpPr>
          <p:cNvPr id="630" name="Shape 630"/>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631" name="Shape 63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CASCADING</a:t>
            </a:r>
          </a:p>
        </p:txBody>
      </p:sp>
      <p:cxnSp>
        <p:nvCxnSpPr>
          <p:cNvPr id="632" name="Shape 632"/>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633" name="Shape 633"/>
          <p:cNvSpPr txBox="1"/>
          <p:nvPr/>
        </p:nvSpPr>
        <p:spPr>
          <a:xfrm>
            <a:off x="4153350" y="2676400"/>
            <a:ext cx="4437600" cy="2192400"/>
          </a:xfrm>
          <a:prstGeom prst="rect">
            <a:avLst/>
          </a:prstGeom>
          <a:noFill/>
          <a:ln>
            <a:noFill/>
          </a:ln>
        </p:spPr>
        <p:txBody>
          <a:bodyPr anchorCtr="0" anchor="t" bIns="91425" lIns="91425" rIns="91425" tIns="91425">
            <a:noAutofit/>
          </a:bodyPr>
          <a:lstStyle/>
          <a:p>
            <a:pPr lvl="0" rtl="0">
              <a:spcBef>
                <a:spcPts val="0"/>
              </a:spcBef>
              <a:buNone/>
            </a:pPr>
            <a:r>
              <a:rPr lang="en-GB" sz="1800">
                <a:latin typeface="Hammersmith One"/>
                <a:ea typeface="Hammersmith One"/>
                <a:cs typeface="Hammersmith One"/>
                <a:sym typeface="Hammersmith One"/>
              </a:rPr>
              <a:t>Styles can stack by adding</a:t>
            </a:r>
          </a:p>
          <a:p>
            <a:pPr lvl="0" rtl="0">
              <a:spcBef>
                <a:spcPts val="0"/>
              </a:spcBef>
              <a:buNone/>
            </a:pPr>
            <a:r>
              <a:rPr lang="en-GB" sz="1800">
                <a:latin typeface="Hammersmith One"/>
                <a:ea typeface="Hammersmith One"/>
                <a:cs typeface="Hammersmith One"/>
                <a:sym typeface="Hammersmith One"/>
              </a:rPr>
              <a:t>multiple classes</a:t>
            </a:r>
          </a:p>
          <a:p>
            <a:pPr lvl="0" rtl="0">
              <a:spcBef>
                <a:spcPts val="0"/>
              </a:spcBef>
              <a:buNone/>
            </a:pPr>
            <a:r>
              <a:t/>
            </a:r>
            <a:endParaRPr sz="1800">
              <a:latin typeface="Hammersmith One"/>
              <a:ea typeface="Hammersmith One"/>
              <a:cs typeface="Hammersmith One"/>
              <a:sym typeface="Hammersmith One"/>
            </a:endParaRPr>
          </a:p>
          <a:p>
            <a:pPr lvl="0" rtl="0">
              <a:spcBef>
                <a:spcPts val="0"/>
              </a:spcBef>
              <a:buNone/>
            </a:pPr>
            <a:r>
              <a:rPr lang="en-GB" sz="1800">
                <a:latin typeface="Hammersmith One"/>
                <a:ea typeface="Hammersmith One"/>
                <a:cs typeface="Hammersmith One"/>
                <a:sym typeface="Hammersmith One"/>
              </a:rPr>
              <a:t>Priority is decided based on CSS placement NOT </a:t>
            </a:r>
            <a:r>
              <a:rPr lang="en-GB" sz="1800" u="sng">
                <a:latin typeface="Hammersmith One"/>
                <a:ea typeface="Hammersmith One"/>
                <a:cs typeface="Hammersmith One"/>
                <a:sym typeface="Hammersmith One"/>
              </a:rPr>
              <a:t>HTML class</a:t>
            </a:r>
          </a:p>
        </p:txBody>
      </p:sp>
      <p:grpSp>
        <p:nvGrpSpPr>
          <p:cNvPr id="634" name="Shape 634"/>
          <p:cNvGrpSpPr/>
          <p:nvPr/>
        </p:nvGrpSpPr>
        <p:grpSpPr>
          <a:xfrm>
            <a:off x="234750" y="2674348"/>
            <a:ext cx="3497400" cy="2351681"/>
            <a:chOff x="323850" y="1887969"/>
            <a:chExt cx="3497400" cy="1482307"/>
          </a:xfrm>
        </p:grpSpPr>
        <p:sp>
          <p:nvSpPr>
            <p:cNvPr id="635" name="Shape 635"/>
            <p:cNvSpPr txBox="1"/>
            <p:nvPr/>
          </p:nvSpPr>
          <p:spPr>
            <a:xfrm>
              <a:off x="323850" y="1887969"/>
              <a:ext cx="3497400" cy="13254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solidFill>
                    <a:schemeClr val="dk1"/>
                  </a:solidFill>
                  <a:highlight>
                    <a:srgbClr val="79FFD6"/>
                  </a:highlight>
                  <a:latin typeface="Anonymous Pro"/>
                  <a:ea typeface="Anonymous Pro"/>
                  <a:cs typeface="Anonymous Pro"/>
                  <a:sym typeface="Anonymous Pro"/>
                </a:rPr>
                <a:t>.a</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  </a:t>
              </a:r>
              <a:r>
                <a:rPr lang="en-GB" u="sng">
                  <a:solidFill>
                    <a:schemeClr val="dk1"/>
                  </a:solidFill>
                  <a:latin typeface="Anonymous Pro"/>
                  <a:ea typeface="Anonymous Pro"/>
                  <a:cs typeface="Anonymous Pro"/>
                  <a:sym typeface="Anonymous Pro"/>
                </a:rPr>
                <a:t>font-weight</a:t>
              </a:r>
              <a:r>
                <a:rPr lang="en-GB">
                  <a:solidFill>
                    <a:schemeClr val="dk1"/>
                  </a:solidFill>
                  <a:latin typeface="Anonymous Pro"/>
                  <a:ea typeface="Anonymous Pro"/>
                  <a:cs typeface="Anonymous Pro"/>
                  <a:sym typeface="Anonymous Pro"/>
                </a:rPr>
                <a:t>: </a:t>
              </a:r>
              <a:r>
                <a:rPr b="1" lang="en-GB">
                  <a:solidFill>
                    <a:schemeClr val="dk1"/>
                  </a:solidFill>
                  <a:latin typeface="Anonymous Pro"/>
                  <a:ea typeface="Anonymous Pro"/>
                  <a:cs typeface="Anonymous Pro"/>
                  <a:sym typeface="Anonymous Pro"/>
                </a:rPr>
                <a:t>bold</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.b</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  </a:t>
              </a:r>
              <a:r>
                <a:rPr lang="en-GB" u="sng">
                  <a:solidFill>
                    <a:schemeClr val="dk1"/>
                  </a:solidFill>
                  <a:latin typeface="Anonymous Pro"/>
                  <a:ea typeface="Anonymous Pro"/>
                  <a:cs typeface="Anonymous Pro"/>
                  <a:sym typeface="Anonymous Pro"/>
                </a:rPr>
                <a:t>background-color</a:t>
              </a:r>
              <a:r>
                <a:rPr lang="en-GB">
                  <a:solidFill>
                    <a:schemeClr val="dk1"/>
                  </a:solidFill>
                  <a:latin typeface="Anonymous Pro"/>
                  <a:ea typeface="Anonymous Pro"/>
                  <a:cs typeface="Anonymous Pro"/>
                  <a:sym typeface="Anonymous Pro"/>
                </a:rPr>
                <a:t>: </a:t>
              </a:r>
              <a:r>
                <a:rPr b="1" lang="en-GB">
                  <a:solidFill>
                    <a:schemeClr val="dk1"/>
                  </a:solidFill>
                  <a:latin typeface="Anonymous Pro"/>
                  <a:ea typeface="Anonymous Pro"/>
                  <a:cs typeface="Anonymous Pro"/>
                  <a:sym typeface="Anonymous Pro"/>
                </a:rPr>
                <a:t>yellow</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highlight>
                    <a:srgbClr val="B7B7B7"/>
                  </a:highlight>
                  <a:latin typeface="Anonymous Pro"/>
                  <a:ea typeface="Anonymous Pro"/>
                  <a:cs typeface="Anonymous Pro"/>
                  <a:sym typeface="Anonymous Pro"/>
                </a:rPr>
                <a:t>.c</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  </a:t>
              </a:r>
              <a:r>
                <a:rPr lang="en-GB" u="sng">
                  <a:solidFill>
                    <a:schemeClr val="dk1"/>
                  </a:solidFill>
                  <a:latin typeface="Anonymous Pro"/>
                  <a:ea typeface="Anonymous Pro"/>
                  <a:cs typeface="Anonymous Pro"/>
                  <a:sym typeface="Anonymous Pro"/>
                </a:rPr>
                <a:t>background-color</a:t>
              </a:r>
              <a:r>
                <a:rPr lang="en-GB">
                  <a:solidFill>
                    <a:schemeClr val="dk1"/>
                  </a:solidFill>
                  <a:latin typeface="Anonymous Pro"/>
                  <a:ea typeface="Anonymous Pro"/>
                  <a:cs typeface="Anonymous Pro"/>
                  <a:sym typeface="Anonymous Pro"/>
                </a:rPr>
                <a:t>: </a:t>
              </a:r>
              <a:r>
                <a:rPr b="1" lang="en-GB">
                  <a:solidFill>
                    <a:schemeClr val="dk1"/>
                  </a:solidFill>
                  <a:latin typeface="Anonymous Pro"/>
                  <a:ea typeface="Anonymous Pro"/>
                  <a:cs typeface="Anonymous Pro"/>
                  <a:sym typeface="Anonymous Pro"/>
                </a:rPr>
                <a:t>gray</a:t>
              </a:r>
              <a:r>
                <a:rPr lang="en-GB">
                  <a:solidFill>
                    <a:schemeClr val="dk1"/>
                  </a:solidFill>
                  <a:latin typeface="Anonymous Pro"/>
                  <a:ea typeface="Anonymous Pro"/>
                  <a:cs typeface="Anonymous Pro"/>
                  <a:sym typeface="Anonymous Pro"/>
                </a:rPr>
                <a:t>;</a:t>
              </a:r>
            </a:p>
            <a:p>
              <a:pPr lvl="0" rtl="0">
                <a:spcBef>
                  <a:spcPts val="0"/>
                </a:spcBef>
                <a:buNone/>
              </a:pPr>
              <a:r>
                <a:rPr lang="en-GB">
                  <a:solidFill>
                    <a:schemeClr val="dk1"/>
                  </a:solidFill>
                  <a:latin typeface="Anonymous Pro"/>
                  <a:ea typeface="Anonymous Pro"/>
                  <a:cs typeface="Anonymous Pro"/>
                  <a:sym typeface="Anonymous Pro"/>
                </a:rPr>
                <a:t>}</a:t>
              </a:r>
            </a:p>
          </p:txBody>
        </p:sp>
        <p:sp>
          <p:nvSpPr>
            <p:cNvPr id="636" name="Shape 636"/>
            <p:cNvSpPr txBox="1"/>
            <p:nvPr/>
          </p:nvSpPr>
          <p:spPr>
            <a:xfrm>
              <a:off x="323850" y="3179476"/>
              <a:ext cx="3497400" cy="1908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637" name="Shape 637"/>
          <p:cNvGrpSpPr/>
          <p:nvPr/>
        </p:nvGrpSpPr>
        <p:grpSpPr>
          <a:xfrm>
            <a:off x="4153350" y="957450"/>
            <a:ext cx="3497400" cy="1482300"/>
            <a:chOff x="323850" y="1887975"/>
            <a:chExt cx="3497400" cy="1482300"/>
          </a:xfrm>
        </p:grpSpPr>
        <p:sp>
          <p:nvSpPr>
            <p:cNvPr id="638" name="Shape 638"/>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1800">
                  <a:latin typeface="Times New Roman"/>
                  <a:ea typeface="Times New Roman"/>
                  <a:cs typeface="Times New Roman"/>
                  <a:sym typeface="Times New Roman"/>
                </a:rPr>
                <a:t>Fred</a:t>
              </a:r>
            </a:p>
            <a:p>
              <a:pPr lvl="0" rtl="0">
                <a:spcBef>
                  <a:spcPts val="0"/>
                </a:spcBef>
                <a:buNone/>
              </a:pPr>
              <a:r>
                <a:rPr b="1" lang="en-GB" sz="1800">
                  <a:highlight>
                    <a:srgbClr val="B7B7B7"/>
                  </a:highlight>
                  <a:latin typeface="Times New Roman"/>
                  <a:ea typeface="Times New Roman"/>
                  <a:cs typeface="Times New Roman"/>
                  <a:sym typeface="Times New Roman"/>
                </a:rPr>
                <a:t>Frodo</a:t>
              </a:r>
            </a:p>
          </p:txBody>
        </p:sp>
        <p:sp>
          <p:nvSpPr>
            <p:cNvPr id="639" name="Shape 639"/>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640" name="Shape 640"/>
          <p:cNvGrpSpPr/>
          <p:nvPr/>
        </p:nvGrpSpPr>
        <p:grpSpPr>
          <a:xfrm>
            <a:off x="234750" y="957450"/>
            <a:ext cx="3497400" cy="1482300"/>
            <a:chOff x="323850" y="1887975"/>
            <a:chExt cx="3497400" cy="1482300"/>
          </a:xfrm>
        </p:grpSpPr>
        <p:sp>
          <p:nvSpPr>
            <p:cNvPr id="641" name="Shape 641"/>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a:solidFill>
                    <a:schemeClr val="dk1"/>
                  </a:solidFill>
                  <a:latin typeface="Anonymous Pro"/>
                  <a:ea typeface="Anonymous Pro"/>
                  <a:cs typeface="Anonymous Pro"/>
                  <a:sym typeface="Anonymous Pro"/>
                </a:rPr>
                <a:t>&lt;p </a:t>
              </a:r>
              <a:r>
                <a:rPr lang="en-GB" u="sng">
                  <a:solidFill>
                    <a:schemeClr val="dk1"/>
                  </a:solidFill>
                  <a:latin typeface="Anonymous Pro"/>
                  <a:ea typeface="Anonymous Pro"/>
                  <a:cs typeface="Anonymous Pro"/>
                  <a:sym typeface="Anonymous Pro"/>
                </a:rPr>
                <a:t>class</a:t>
              </a:r>
              <a:r>
                <a:rPr lang="en-GB">
                  <a:solidFill>
                    <a:schemeClr val="dk1"/>
                  </a:solidFill>
                  <a:latin typeface="Anonymous Pro"/>
                  <a:ea typeface="Anonymous Pro"/>
                  <a:cs typeface="Anonymous Pro"/>
                  <a:sym typeface="Anonymous Pro"/>
                </a:rPr>
                <a:t>="</a:t>
              </a:r>
              <a:r>
                <a:rPr lang="en-GB">
                  <a:solidFill>
                    <a:schemeClr val="dk1"/>
                  </a:solidFill>
                  <a:highlight>
                    <a:srgbClr val="00FFFF"/>
                  </a:highlight>
                  <a:latin typeface="Anonymous Pro"/>
                  <a:ea typeface="Anonymous Pro"/>
                  <a:cs typeface="Anonymous Pro"/>
                  <a:sym typeface="Anonymous Pro"/>
                </a:rPr>
                <a:t>a</a:t>
              </a:r>
              <a:r>
                <a:rPr lang="en-GB">
                  <a:solidFill>
                    <a:schemeClr val="dk1"/>
                  </a:solidFill>
                  <a:latin typeface="Anonymous Pro"/>
                  <a:ea typeface="Anonymous Pro"/>
                  <a:cs typeface="Anonymous Pro"/>
                  <a:sym typeface="Anonymous Pro"/>
                </a:rPr>
                <a:t> </a:t>
              </a:r>
              <a:r>
                <a:rPr lang="en-GB">
                  <a:solidFill>
                    <a:schemeClr val="dk1"/>
                  </a:solidFill>
                  <a:latin typeface="Anonymous Pro"/>
                  <a:ea typeface="Anonymous Pro"/>
                  <a:cs typeface="Anonymous Pro"/>
                  <a:sym typeface="Anonymous Pro"/>
                </a:rPr>
                <a:t>b</a:t>
              </a:r>
              <a:r>
                <a:rPr lang="en-GB">
                  <a:solidFill>
                    <a:schemeClr val="dk1"/>
                  </a:solidFill>
                  <a:latin typeface="Anonymous Pro"/>
                  <a:ea typeface="Anonymous Pro"/>
                  <a:cs typeface="Anonymous Pro"/>
                  <a:sym typeface="Anonymous Pro"/>
                </a:rPr>
                <a:t>"&gt;Fred&lt;/p&gt;</a:t>
              </a:r>
            </a:p>
            <a:p>
              <a:pPr lvl="0" rtl="0">
                <a:spcBef>
                  <a:spcPts val="0"/>
                </a:spcBef>
                <a:buNone/>
              </a:pPr>
              <a:r>
                <a:rPr lang="en-GB">
                  <a:solidFill>
                    <a:schemeClr val="dk1"/>
                  </a:solidFill>
                  <a:latin typeface="Anonymous Pro"/>
                  <a:ea typeface="Anonymous Pro"/>
                  <a:cs typeface="Anonymous Pro"/>
                  <a:sym typeface="Anonymous Pro"/>
                </a:rPr>
                <a:t>&lt;p </a:t>
              </a:r>
              <a:r>
                <a:rPr lang="en-GB" u="sng">
                  <a:solidFill>
                    <a:schemeClr val="dk1"/>
                  </a:solidFill>
                  <a:latin typeface="Anonymous Pro"/>
                  <a:ea typeface="Anonymous Pro"/>
                  <a:cs typeface="Anonymous Pro"/>
                  <a:sym typeface="Anonymous Pro"/>
                </a:rPr>
                <a:t>class</a:t>
              </a:r>
              <a:r>
                <a:rPr lang="en-GB">
                  <a:solidFill>
                    <a:schemeClr val="dk1"/>
                  </a:solidFill>
                  <a:latin typeface="Anonymous Pro"/>
                  <a:ea typeface="Anonymous Pro"/>
                  <a:cs typeface="Anonymous Pro"/>
                  <a:sym typeface="Anonymous Pro"/>
                </a:rPr>
                <a:t>="</a:t>
              </a:r>
              <a:r>
                <a:rPr lang="en-GB">
                  <a:solidFill>
                    <a:schemeClr val="dk1"/>
                  </a:solidFill>
                  <a:highlight>
                    <a:srgbClr val="79FFD6"/>
                  </a:highlight>
                  <a:latin typeface="Anonymous Pro"/>
                  <a:ea typeface="Anonymous Pro"/>
                  <a:cs typeface="Anonymous Pro"/>
                  <a:sym typeface="Anonymous Pro"/>
                </a:rPr>
                <a:t>a</a:t>
              </a:r>
              <a:r>
                <a:rPr lang="en-GB">
                  <a:solidFill>
                    <a:schemeClr val="dk1"/>
                  </a:solidFill>
                  <a:latin typeface="Anonymous Pro"/>
                  <a:ea typeface="Anonymous Pro"/>
                  <a:cs typeface="Anonymous Pro"/>
                  <a:sym typeface="Anonymous Pro"/>
                </a:rPr>
                <a:t> </a:t>
              </a:r>
              <a:r>
                <a:rPr lang="en-GB">
                  <a:solidFill>
                    <a:schemeClr val="dk1"/>
                  </a:solidFill>
                  <a:highlight>
                    <a:srgbClr val="B7B7B7"/>
                  </a:highlight>
                  <a:latin typeface="Anonymous Pro"/>
                  <a:ea typeface="Anonymous Pro"/>
                  <a:cs typeface="Anonymous Pro"/>
                  <a:sym typeface="Anonymous Pro"/>
                </a:rPr>
                <a:t>c</a:t>
              </a:r>
              <a:r>
                <a:rPr lang="en-GB">
                  <a:solidFill>
                    <a:schemeClr val="dk1"/>
                  </a:solidFill>
                  <a:latin typeface="Anonymous Pro"/>
                  <a:ea typeface="Anonymous Pro"/>
                  <a:cs typeface="Anonymous Pro"/>
                  <a:sym typeface="Anonymous Pro"/>
                </a:rPr>
                <a:t> </a:t>
              </a:r>
              <a:r>
                <a:rPr lang="en-GB">
                  <a:solidFill>
                    <a:schemeClr val="dk1"/>
                  </a:solidFill>
                  <a:latin typeface="Anonymous Pro"/>
                  <a:ea typeface="Anonymous Pro"/>
                  <a:cs typeface="Anonymous Pro"/>
                  <a:sym typeface="Anonymous Pro"/>
                </a:rPr>
                <a:t>b</a:t>
              </a:r>
              <a:r>
                <a:rPr lang="en-GB">
                  <a:solidFill>
                    <a:schemeClr val="dk1"/>
                  </a:solidFill>
                  <a:latin typeface="Anonymous Pro"/>
                  <a:ea typeface="Anonymous Pro"/>
                  <a:cs typeface="Anonymous Pro"/>
                  <a:sym typeface="Anonymous Pro"/>
                </a:rPr>
                <a:t>"&gt;Frodo&lt;/p&gt;</a:t>
              </a:r>
            </a:p>
          </p:txBody>
        </p:sp>
        <p:sp>
          <p:nvSpPr>
            <p:cNvPr id="642" name="Shape 642"/>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sp>
        <p:nvSpPr>
          <p:cNvPr id="647" name="Shape 647"/>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648" name="Shape 648"/>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SUMMARY</a:t>
            </a:r>
          </a:p>
        </p:txBody>
      </p:sp>
      <p:cxnSp>
        <p:nvCxnSpPr>
          <p:cNvPr id="649" name="Shape 649"/>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650" name="Shape 650"/>
          <p:cNvSpPr txBox="1"/>
          <p:nvPr/>
        </p:nvSpPr>
        <p:spPr>
          <a:xfrm>
            <a:off x="234750" y="816800"/>
            <a:ext cx="8674500" cy="38871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rgbClr val="0097A7"/>
                </a:solidFill>
                <a:highlight>
                  <a:srgbClr val="FFFFFF"/>
                </a:highlight>
                <a:latin typeface="Hammersmith One"/>
                <a:ea typeface="Hammersmith One"/>
                <a:cs typeface="Hammersmith One"/>
                <a:sym typeface="Hammersmith One"/>
              </a:rPr>
              <a:t>TL;DR</a:t>
            </a:r>
          </a:p>
          <a:p>
            <a:pPr indent="-342900" lvl="0" marL="4572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selector</a:t>
            </a:r>
            <a:r>
              <a:rPr lang="en-GB" sz="1800">
                <a:solidFill>
                  <a:srgbClr val="333333"/>
                </a:solidFill>
                <a:latin typeface="Open Sans"/>
                <a:ea typeface="Open Sans"/>
                <a:cs typeface="Open Sans"/>
                <a:sym typeface="Open Sans"/>
              </a:rPr>
              <a:t> </a:t>
            </a:r>
            <a:r>
              <a:rPr lang="en-GB" sz="1800">
                <a:solidFill>
                  <a:srgbClr val="333333"/>
                </a:solidFill>
                <a:highlight>
                  <a:srgbClr val="FF4B17"/>
                </a:highlight>
                <a:latin typeface="Open Sans"/>
                <a:ea typeface="Open Sans"/>
                <a:cs typeface="Open Sans"/>
                <a:sym typeface="Open Sans"/>
              </a:rPr>
              <a:t>{</a:t>
            </a:r>
            <a:r>
              <a:rPr lang="en-GB" sz="1800">
                <a:solidFill>
                  <a:srgbClr val="333333"/>
                </a:solidFill>
                <a:latin typeface="Open Sans"/>
                <a:ea typeface="Open Sans"/>
                <a:cs typeface="Open Sans"/>
                <a:sym typeface="Open Sans"/>
              </a:rPr>
              <a:t> </a:t>
            </a:r>
            <a:r>
              <a:rPr lang="en-GB" sz="1800">
                <a:solidFill>
                  <a:srgbClr val="333333"/>
                </a:solidFill>
                <a:highlight>
                  <a:srgbClr val="79FFD6"/>
                </a:highlight>
                <a:latin typeface="Open Sans"/>
                <a:ea typeface="Open Sans"/>
                <a:cs typeface="Open Sans"/>
                <a:sym typeface="Open Sans"/>
              </a:rPr>
              <a:t>property-1:</a:t>
            </a:r>
            <a:r>
              <a:rPr lang="en-GB" sz="1800">
                <a:solidFill>
                  <a:srgbClr val="333333"/>
                </a:solidFill>
                <a:highlight>
                  <a:srgbClr val="EEFF41"/>
                </a:highlight>
                <a:latin typeface="Open Sans"/>
                <a:ea typeface="Open Sans"/>
                <a:cs typeface="Open Sans"/>
                <a:sym typeface="Open Sans"/>
              </a:rPr>
              <a:t> value;</a:t>
            </a:r>
            <a:r>
              <a:rPr lang="en-GB" sz="1800">
                <a:solidFill>
                  <a:srgbClr val="333333"/>
                </a:solidFill>
                <a:latin typeface="Open Sans"/>
                <a:ea typeface="Open Sans"/>
                <a:cs typeface="Open Sans"/>
                <a:sym typeface="Open Sans"/>
              </a:rPr>
              <a:t> </a:t>
            </a:r>
            <a:r>
              <a:rPr lang="en-GB" sz="1800">
                <a:solidFill>
                  <a:srgbClr val="333333"/>
                </a:solidFill>
                <a:highlight>
                  <a:srgbClr val="79FFD6"/>
                </a:highlight>
                <a:latin typeface="Open Sans"/>
                <a:ea typeface="Open Sans"/>
                <a:cs typeface="Open Sans"/>
                <a:sym typeface="Open Sans"/>
              </a:rPr>
              <a:t>property-2:</a:t>
            </a:r>
            <a:r>
              <a:rPr lang="en-GB" sz="1800">
                <a:solidFill>
                  <a:srgbClr val="333333"/>
                </a:solidFill>
                <a:latin typeface="Open Sans"/>
                <a:ea typeface="Open Sans"/>
                <a:cs typeface="Open Sans"/>
                <a:sym typeface="Open Sans"/>
              </a:rPr>
              <a:t> value;</a:t>
            </a:r>
            <a:r>
              <a:rPr lang="en-GB" sz="1800">
                <a:solidFill>
                  <a:srgbClr val="333333"/>
                </a:solidFill>
                <a:latin typeface="Open Sans"/>
                <a:ea typeface="Open Sans"/>
                <a:cs typeface="Open Sans"/>
                <a:sym typeface="Open Sans"/>
              </a:rPr>
              <a:t> </a:t>
            </a:r>
            <a:r>
              <a:rPr lang="en-GB" sz="1800">
                <a:solidFill>
                  <a:srgbClr val="333333"/>
                </a:solidFill>
                <a:highlight>
                  <a:srgbClr val="FF4B17"/>
                </a:highlight>
                <a:latin typeface="Open Sans"/>
                <a:ea typeface="Open Sans"/>
                <a:cs typeface="Open Sans"/>
                <a:sym typeface="Open Sans"/>
              </a:rPr>
              <a:t>}</a:t>
            </a:r>
          </a:p>
          <a:p>
            <a:pPr indent="-342900" lvl="0" marL="4572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3 basic selectors: </a:t>
            </a:r>
          </a:p>
          <a:p>
            <a:pPr indent="-342900" lvl="1" marL="9144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&lt;</a:t>
            </a:r>
            <a:r>
              <a:rPr lang="en-GB" sz="1800">
                <a:solidFill>
                  <a:srgbClr val="333333"/>
                </a:solidFill>
                <a:latin typeface="Open Sans"/>
                <a:ea typeface="Open Sans"/>
                <a:cs typeface="Open Sans"/>
                <a:sym typeface="Open Sans"/>
              </a:rPr>
              <a:t>element</a:t>
            </a:r>
            <a:r>
              <a:rPr lang="en-GB" sz="1800">
                <a:solidFill>
                  <a:srgbClr val="333333"/>
                </a:solidFill>
                <a:latin typeface="Open Sans"/>
                <a:ea typeface="Open Sans"/>
                <a:cs typeface="Open Sans"/>
                <a:sym typeface="Open Sans"/>
              </a:rPr>
              <a:t>		</a:t>
            </a:r>
            <a:r>
              <a:rPr lang="en-GB" sz="1800">
                <a:solidFill>
                  <a:srgbClr val="333333"/>
                </a:solidFill>
                <a:highlight>
                  <a:srgbClr val="79FFD6"/>
                </a:highlight>
                <a:latin typeface="Open Sans"/>
                <a:ea typeface="Open Sans"/>
                <a:cs typeface="Open Sans"/>
                <a:sym typeface="Open Sans"/>
              </a:rPr>
              <a:t>class="my-class"</a:t>
            </a:r>
            <a:r>
              <a:rPr lang="en-GB" sz="1800">
                <a:solidFill>
                  <a:srgbClr val="333333"/>
                </a:solidFill>
                <a:latin typeface="Open Sans"/>
                <a:ea typeface="Open Sans"/>
                <a:cs typeface="Open Sans"/>
                <a:sym typeface="Open Sans"/>
              </a:rPr>
              <a:t>			</a:t>
            </a:r>
            <a:r>
              <a:rPr lang="en-GB" sz="1800">
                <a:solidFill>
                  <a:srgbClr val="333333"/>
                </a:solidFill>
                <a:highlight>
                  <a:srgbClr val="FFAB40"/>
                </a:highlight>
                <a:latin typeface="Open Sans"/>
                <a:ea typeface="Open Sans"/>
                <a:cs typeface="Open Sans"/>
                <a:sym typeface="Open Sans"/>
              </a:rPr>
              <a:t>id="my-id"</a:t>
            </a:r>
            <a:r>
              <a:rPr lang="en-GB" sz="1800">
                <a:solidFill>
                  <a:srgbClr val="333333"/>
                </a:solidFill>
                <a:latin typeface="Open Sans"/>
                <a:ea typeface="Open Sans"/>
                <a:cs typeface="Open Sans"/>
                <a:sym typeface="Open Sans"/>
              </a:rPr>
              <a:t>&gt;</a:t>
            </a:r>
            <a:r>
              <a:rPr lang="en-GB" sz="1800">
                <a:solidFill>
                  <a:srgbClr val="333333"/>
                </a:solidFill>
                <a:latin typeface="Open Sans"/>
                <a:ea typeface="Open Sans"/>
                <a:cs typeface="Open Sans"/>
                <a:sym typeface="Open Sans"/>
              </a:rPr>
              <a:t> </a:t>
            </a:r>
          </a:p>
          <a:p>
            <a:pPr indent="-342900" lvl="1" marL="9144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  </a:t>
            </a:r>
            <a:r>
              <a:rPr lang="en-GB" sz="1800">
                <a:solidFill>
                  <a:srgbClr val="333333"/>
                </a:solidFill>
                <a:latin typeface="Open Sans"/>
                <a:ea typeface="Open Sans"/>
                <a:cs typeface="Open Sans"/>
                <a:sym typeface="Open Sans"/>
              </a:rPr>
              <a:t>element</a:t>
            </a:r>
            <a:r>
              <a:rPr lang="en-GB" sz="1800">
                <a:solidFill>
                  <a:srgbClr val="333333"/>
                </a:solidFill>
                <a:latin typeface="Open Sans"/>
                <a:ea typeface="Open Sans"/>
                <a:cs typeface="Open Sans"/>
                <a:sym typeface="Open Sans"/>
              </a:rPr>
              <a:t>{ }		</a:t>
            </a:r>
            <a:r>
              <a:rPr lang="en-GB" sz="1800">
                <a:solidFill>
                  <a:srgbClr val="333333"/>
                </a:solidFill>
                <a:highlight>
                  <a:srgbClr val="79FFD6"/>
                </a:highlight>
                <a:latin typeface="Open Sans"/>
                <a:ea typeface="Open Sans"/>
                <a:cs typeface="Open Sans"/>
                <a:sym typeface="Open Sans"/>
              </a:rPr>
              <a:t>.my-class</a:t>
            </a:r>
            <a:r>
              <a:rPr lang="en-GB" sz="1800">
                <a:solidFill>
                  <a:srgbClr val="333333"/>
                </a:solidFill>
                <a:latin typeface="Open Sans"/>
                <a:ea typeface="Open Sans"/>
                <a:cs typeface="Open Sans"/>
                <a:sym typeface="Open Sans"/>
              </a:rPr>
              <a:t>{ }				</a:t>
            </a:r>
            <a:r>
              <a:rPr lang="en-GB" sz="1800">
                <a:solidFill>
                  <a:srgbClr val="333333"/>
                </a:solidFill>
                <a:highlight>
                  <a:srgbClr val="FFAB40"/>
                </a:highlight>
                <a:latin typeface="Open Sans"/>
                <a:ea typeface="Open Sans"/>
                <a:cs typeface="Open Sans"/>
                <a:sym typeface="Open Sans"/>
              </a:rPr>
              <a:t>#my-id</a:t>
            </a:r>
            <a:r>
              <a:rPr lang="en-GB" sz="1800">
                <a:solidFill>
                  <a:srgbClr val="333333"/>
                </a:solidFill>
                <a:latin typeface="Open Sans"/>
                <a:ea typeface="Open Sans"/>
                <a:cs typeface="Open Sans"/>
                <a:sym typeface="Open Sans"/>
              </a:rPr>
              <a:t>{ }</a:t>
            </a:r>
          </a:p>
          <a:p>
            <a:pPr indent="-342900" lvl="0" marL="457200" rtl="0">
              <a:lnSpc>
                <a:spcPct val="142857"/>
              </a:lnSpc>
              <a:spcBef>
                <a:spcPts val="800"/>
              </a:spcBef>
              <a:buClr>
                <a:srgbClr val="333333"/>
              </a:buClr>
              <a:buSzPct val="100000"/>
              <a:buFont typeface="Open Sans"/>
              <a:buChar char="●"/>
            </a:pPr>
            <a:r>
              <a:rPr lang="en-GB" sz="1800">
                <a:solidFill>
                  <a:srgbClr val="333333"/>
                </a:solidFill>
                <a:highlight>
                  <a:srgbClr val="FFFFFF"/>
                </a:highlight>
                <a:latin typeface="Open Sans"/>
                <a:ea typeface="Open Sans"/>
                <a:cs typeface="Open Sans"/>
                <a:sym typeface="Open Sans"/>
              </a:rPr>
              <a:t>Cascading priority:</a:t>
            </a:r>
          </a:p>
          <a:p>
            <a:pPr indent="-342900" lvl="1" marL="9144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1. #id						2. .class						</a:t>
            </a:r>
            <a:r>
              <a:rPr lang="en-GB" sz="1800">
                <a:solidFill>
                  <a:srgbClr val="333333"/>
                </a:solidFill>
                <a:highlight>
                  <a:srgbClr val="FFFFFF"/>
                </a:highlight>
                <a:latin typeface="Open Sans"/>
                <a:ea typeface="Open Sans"/>
                <a:cs typeface="Open Sans"/>
                <a:sym typeface="Open Sans"/>
              </a:rPr>
              <a:t>3. element</a:t>
            </a:r>
          </a:p>
          <a:p>
            <a:pPr indent="-342900" lvl="1" marL="9144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4. &lt;script&gt; placed after		5. &lt;script&gt; placed before</a:t>
            </a:r>
          </a:p>
          <a:p>
            <a:pPr indent="-342900" lvl="1" marL="914400" rtl="0">
              <a:lnSpc>
                <a:spcPct val="142857"/>
              </a:lnSpc>
              <a:spcBef>
                <a:spcPts val="800"/>
              </a:spcBef>
              <a:buClr>
                <a:srgbClr val="333333"/>
              </a:buClr>
              <a:buSzPct val="100000"/>
              <a:buFont typeface="Open Sans"/>
              <a:buChar char="○"/>
            </a:pPr>
            <a:r>
              <a:rPr lang="en-GB" sz="1800">
                <a:solidFill>
                  <a:srgbClr val="333333"/>
                </a:solidFill>
                <a:latin typeface="Open Sans"/>
                <a:ea typeface="Open Sans"/>
                <a:cs typeface="Open Sans"/>
                <a:sym typeface="Open Sans"/>
              </a:rPr>
              <a:t>6. selector{ } placed after		</a:t>
            </a:r>
            <a:r>
              <a:rPr lang="en-GB" sz="1800">
                <a:solidFill>
                  <a:srgbClr val="333333"/>
                </a:solidFill>
                <a:highlight>
                  <a:srgbClr val="FFFFFF"/>
                </a:highlight>
                <a:latin typeface="Open Sans"/>
                <a:ea typeface="Open Sans"/>
                <a:cs typeface="Open Sans"/>
                <a:sym typeface="Open Sans"/>
              </a:rPr>
              <a:t>7. selector{ } placed before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Setup</a:t>
            </a:r>
            <a:r>
              <a:rPr lang="en-GB" sz="1000">
                <a:solidFill>
                  <a:srgbClr val="000000"/>
                </a:solidFill>
                <a:latin typeface="Open Sans"/>
                <a:ea typeface="Open Sans"/>
                <a:cs typeface="Open Sans"/>
                <a:sym typeface="Open Sans"/>
              </a:rPr>
              <a:t>/ Brief</a:t>
            </a:r>
          </a:p>
        </p:txBody>
      </p:sp>
      <p:sp>
        <p:nvSpPr>
          <p:cNvPr id="185" name="Shape 185"/>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SETUP</a:t>
            </a:r>
          </a:p>
        </p:txBody>
      </p:sp>
      <p:cxnSp>
        <p:nvCxnSpPr>
          <p:cNvPr id="186" name="Shape 186"/>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sp>
        <p:nvSpPr>
          <p:cNvPr id="187" name="Shape 187"/>
          <p:cNvSpPr txBox="1"/>
          <p:nvPr/>
        </p:nvSpPr>
        <p:spPr>
          <a:xfrm>
            <a:off x="234750" y="1045400"/>
            <a:ext cx="4277400" cy="35673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rgbClr val="0097A7"/>
                </a:solidFill>
                <a:highlight>
                  <a:srgbClr val="FFFFFF"/>
                </a:highlight>
                <a:latin typeface="Hammersmith One"/>
                <a:ea typeface="Hammersmith One"/>
                <a:cs typeface="Hammersmith One"/>
                <a:sym typeface="Hammersmith One"/>
              </a:rPr>
              <a:t>Setting up</a:t>
            </a:r>
            <a:r>
              <a:rPr lang="en-GB" sz="1800">
                <a:solidFill>
                  <a:srgbClr val="0097A7"/>
                </a:solidFill>
                <a:highlight>
                  <a:srgbClr val="FFFFFF"/>
                </a:highlight>
                <a:latin typeface="Hammersmith One"/>
                <a:ea typeface="Hammersmith One"/>
                <a:cs typeface="Hammersmith One"/>
                <a:sym typeface="Hammersmith One"/>
              </a:rPr>
              <a:t> SFTP pt2</a:t>
            </a:r>
          </a:p>
          <a:p>
            <a:pPr indent="-292100" lvl="0" marL="457200" rtl="0">
              <a:lnSpc>
                <a:spcPct val="142857"/>
              </a:lnSpc>
              <a:spcBef>
                <a:spcPts val="800"/>
              </a:spcBef>
              <a:buClr>
                <a:srgbClr val="333333"/>
              </a:buClr>
              <a:buSzPct val="100000"/>
              <a:buFont typeface="Open Sans"/>
              <a:buAutoNum type="arabicPeriod"/>
            </a:pPr>
            <a:r>
              <a:rPr lang="en-GB" sz="1000">
                <a:solidFill>
                  <a:srgbClr val="333333"/>
                </a:solidFill>
                <a:latin typeface="Open Sans"/>
                <a:ea typeface="Open Sans"/>
                <a:cs typeface="Open Sans"/>
                <a:sym typeface="Open Sans"/>
              </a:rPr>
              <a:t>Download working files for today at:</a:t>
            </a:r>
          </a:p>
          <a:p>
            <a:pPr indent="-228600" lvl="1" marL="914400" rtl="0">
              <a:lnSpc>
                <a:spcPct val="142857"/>
              </a:lnSpc>
              <a:spcBef>
                <a:spcPts val="800"/>
              </a:spcBef>
              <a:buClr>
                <a:srgbClr val="333333"/>
              </a:buClr>
              <a:buFont typeface="Open Sans"/>
              <a:buChar char="○"/>
            </a:pPr>
            <a:r>
              <a:rPr lang="en-GB" sz="1000" u="sng">
                <a:solidFill>
                  <a:schemeClr val="accent5"/>
                </a:solidFill>
                <a:latin typeface="Roboto"/>
                <a:ea typeface="Roboto"/>
                <a:cs typeface="Roboto"/>
                <a:sym typeface="Roboto"/>
                <a:hlinkClick r:id="rId3"/>
              </a:rPr>
              <a:t>https://goo.gl/1PcAIt</a:t>
            </a:r>
          </a:p>
          <a:p>
            <a:pPr indent="-292100" lvl="0" marL="457200" rtl="0">
              <a:lnSpc>
                <a:spcPct val="142857"/>
              </a:lnSpc>
              <a:spcBef>
                <a:spcPts val="800"/>
              </a:spcBef>
              <a:buClr>
                <a:srgbClr val="333333"/>
              </a:buClr>
              <a:buSzPct val="100000"/>
              <a:buFont typeface="Open Sans"/>
              <a:buAutoNum type="arabicPeriod"/>
            </a:pPr>
            <a:r>
              <a:rPr lang="en-GB" sz="1000">
                <a:solidFill>
                  <a:srgbClr val="333333"/>
                </a:solidFill>
                <a:highlight>
                  <a:srgbClr val="FFFFFF"/>
                </a:highlight>
                <a:latin typeface="Open Sans"/>
                <a:ea typeface="Open Sans"/>
                <a:cs typeface="Open Sans"/>
                <a:sym typeface="Open Sans"/>
              </a:rPr>
              <a:t>Unzip and place at desired location (like desktop)</a:t>
            </a:r>
          </a:p>
          <a:p>
            <a:pPr indent="-292100" lvl="0" marL="457200" rtl="0">
              <a:lnSpc>
                <a:spcPct val="142857"/>
              </a:lnSpc>
              <a:spcBef>
                <a:spcPts val="800"/>
              </a:spcBef>
              <a:buClr>
                <a:srgbClr val="333333"/>
              </a:buClr>
              <a:buSzPct val="100000"/>
              <a:buFont typeface="Open Sans"/>
              <a:buAutoNum type="arabicPeriod"/>
            </a:pPr>
            <a:r>
              <a:rPr lang="en-GB" sz="1000">
                <a:solidFill>
                  <a:srgbClr val="333333"/>
                </a:solidFill>
                <a:highlight>
                  <a:srgbClr val="FFFFFF"/>
                </a:highlight>
                <a:latin typeface="Open Sans"/>
                <a:ea typeface="Open Sans"/>
                <a:cs typeface="Open Sans"/>
                <a:sym typeface="Open Sans"/>
              </a:rPr>
              <a:t>In Sublime: Project &gt; Add folder to project</a:t>
            </a:r>
          </a:p>
          <a:p>
            <a:pPr indent="-292100" lvl="1" marL="914400" rtl="0">
              <a:lnSpc>
                <a:spcPct val="142857"/>
              </a:lnSpc>
              <a:spcBef>
                <a:spcPts val="800"/>
              </a:spcBef>
              <a:buClr>
                <a:srgbClr val="333333"/>
              </a:buClr>
              <a:buSzPct val="100000"/>
              <a:buFont typeface="Open Sans"/>
              <a:buChar char="○"/>
            </a:pPr>
            <a:r>
              <a:rPr lang="en-GB" sz="1000">
                <a:solidFill>
                  <a:srgbClr val="333333"/>
                </a:solidFill>
                <a:highlight>
                  <a:srgbClr val="FFFFFF"/>
                </a:highlight>
                <a:latin typeface="Open Sans"/>
                <a:ea typeface="Open Sans"/>
                <a:cs typeface="Open Sans"/>
                <a:sym typeface="Open Sans"/>
              </a:rPr>
              <a:t>select the new working file folder</a:t>
            </a:r>
          </a:p>
          <a:p>
            <a:pPr indent="-292100" lvl="1" marL="914400" rtl="0">
              <a:lnSpc>
                <a:spcPct val="142857"/>
              </a:lnSpc>
              <a:spcBef>
                <a:spcPts val="800"/>
              </a:spcBef>
              <a:buClr>
                <a:srgbClr val="333333"/>
              </a:buClr>
              <a:buSzPct val="100000"/>
              <a:buFont typeface="Open Sans"/>
              <a:buChar char="○"/>
            </a:pPr>
            <a:r>
              <a:rPr lang="en-GB" sz="1000">
                <a:solidFill>
                  <a:srgbClr val="333333"/>
                </a:solidFill>
                <a:highlight>
                  <a:srgbClr val="FFFFFF"/>
                </a:highlight>
                <a:latin typeface="Open Sans"/>
                <a:ea typeface="Open Sans"/>
                <a:cs typeface="Open Sans"/>
                <a:sym typeface="Open Sans"/>
              </a:rPr>
              <a:t>a new 'sftp-config.json' will open</a:t>
            </a:r>
          </a:p>
          <a:p>
            <a:pPr indent="-292100" lvl="0" marL="457200" marR="0" rtl="0" algn="l">
              <a:lnSpc>
                <a:spcPct val="142857"/>
              </a:lnSpc>
              <a:spcBef>
                <a:spcPts val="800"/>
              </a:spcBef>
              <a:spcAft>
                <a:spcPts val="0"/>
              </a:spcAft>
              <a:buClr>
                <a:srgbClr val="333333"/>
              </a:buClr>
              <a:buSzPct val="100000"/>
              <a:buFont typeface="Open Sans"/>
              <a:buAutoNum type="arabicPeriod"/>
            </a:pPr>
            <a:r>
              <a:rPr lang="en-GB" sz="1000">
                <a:solidFill>
                  <a:srgbClr val="333333"/>
                </a:solidFill>
                <a:highlight>
                  <a:srgbClr val="FFFFFF"/>
                </a:highlight>
                <a:latin typeface="Open Sans"/>
                <a:ea typeface="Open Sans"/>
                <a:cs typeface="Open Sans"/>
                <a:sym typeface="Open Sans"/>
              </a:rPr>
              <a:t>get the configured file</a:t>
            </a:r>
          </a:p>
          <a:p>
            <a:pPr indent="-228600" lvl="1" marL="914400" marR="0" rtl="0" algn="l">
              <a:lnSpc>
                <a:spcPct val="142857"/>
              </a:lnSpc>
              <a:spcBef>
                <a:spcPts val="800"/>
              </a:spcBef>
              <a:spcAft>
                <a:spcPts val="0"/>
              </a:spcAft>
              <a:buClr>
                <a:srgbClr val="333333"/>
              </a:buClr>
              <a:buFont typeface="Open Sans"/>
              <a:buChar char="○"/>
            </a:pPr>
            <a:r>
              <a:rPr lang="en-GB" sz="1000" u="sng">
                <a:solidFill>
                  <a:schemeClr val="hlink"/>
                </a:solidFill>
                <a:latin typeface="Roboto"/>
                <a:ea typeface="Roboto"/>
                <a:cs typeface="Roboto"/>
                <a:sym typeface="Roboto"/>
                <a:hlinkClick r:id="rId4"/>
              </a:rPr>
              <a:t>https://goo.gl/bSjhp7</a:t>
            </a:r>
          </a:p>
          <a:p>
            <a:pPr indent="-292100" lvl="1" marL="914400" marR="0" rtl="0" algn="l">
              <a:lnSpc>
                <a:spcPct val="142857"/>
              </a:lnSpc>
              <a:spcBef>
                <a:spcPts val="800"/>
              </a:spcBef>
              <a:spcAft>
                <a:spcPts val="0"/>
              </a:spcAft>
              <a:buClr>
                <a:srgbClr val="444444"/>
              </a:buClr>
              <a:buSzPct val="100000"/>
              <a:buFont typeface="Roboto"/>
              <a:buChar char="○"/>
            </a:pPr>
            <a:r>
              <a:rPr lang="en-GB" sz="1000">
                <a:solidFill>
                  <a:srgbClr val="444444"/>
                </a:solidFill>
                <a:latin typeface="Roboto"/>
                <a:ea typeface="Roboto"/>
                <a:cs typeface="Roboto"/>
                <a:sym typeface="Roboto"/>
              </a:rPr>
              <a:t>replace the </a:t>
            </a:r>
            <a:r>
              <a:rPr lang="en-GB" sz="1000">
                <a:solidFill>
                  <a:srgbClr val="333333"/>
                </a:solidFill>
                <a:latin typeface="Open Sans"/>
                <a:ea typeface="Open Sans"/>
                <a:cs typeface="Open Sans"/>
                <a:sym typeface="Open Sans"/>
              </a:rPr>
              <a:t>'sftp-config.json' with configured file</a:t>
            </a:r>
          </a:p>
          <a:p>
            <a:pPr indent="-292100" lvl="1" marL="914400" marR="0" rtl="0" algn="l">
              <a:lnSpc>
                <a:spcPct val="142857"/>
              </a:lnSpc>
              <a:spcBef>
                <a:spcPts val="800"/>
              </a:spcBef>
              <a:spcAft>
                <a:spcPts val="0"/>
              </a:spcAft>
              <a:buClr>
                <a:srgbClr val="333333"/>
              </a:buClr>
              <a:buSzPct val="100000"/>
              <a:buFont typeface="Open Sans"/>
              <a:buChar char="○"/>
            </a:pPr>
            <a:r>
              <a:rPr lang="en-GB" sz="1000">
                <a:solidFill>
                  <a:srgbClr val="333333"/>
                </a:solidFill>
                <a:latin typeface="Open Sans"/>
                <a:ea typeface="Open Sans"/>
                <a:cs typeface="Open Sans"/>
                <a:sym typeface="Open Sans"/>
              </a:rPr>
              <a:t>follow the instructions in it</a:t>
            </a:r>
          </a:p>
          <a:p>
            <a:pPr indent="-292100" lvl="0" marL="457200" marR="0" rtl="0" algn="l">
              <a:lnSpc>
                <a:spcPct val="142857"/>
              </a:lnSpc>
              <a:spcBef>
                <a:spcPts val="800"/>
              </a:spcBef>
              <a:spcAft>
                <a:spcPts val="0"/>
              </a:spcAft>
              <a:buClr>
                <a:srgbClr val="333333"/>
              </a:buClr>
              <a:buSzPct val="100000"/>
              <a:buFont typeface="Open Sans"/>
              <a:buAutoNum type="arabicPeriod"/>
            </a:pPr>
            <a:r>
              <a:rPr lang="en-GB" sz="1000">
                <a:solidFill>
                  <a:srgbClr val="333333"/>
                </a:solidFill>
                <a:latin typeface="Open Sans"/>
                <a:ea typeface="Open Sans"/>
                <a:cs typeface="Open Sans"/>
                <a:sym typeface="Open Sans"/>
              </a:rPr>
              <a:t>If successful, a message at bottom of sublime will tell you.</a:t>
            </a:r>
          </a:p>
          <a:p>
            <a:pPr lvl="0" marR="0" rtl="0" algn="l">
              <a:lnSpc>
                <a:spcPct val="142857"/>
              </a:lnSpc>
              <a:spcBef>
                <a:spcPts val="800"/>
              </a:spcBef>
              <a:spcAft>
                <a:spcPts val="0"/>
              </a:spcAft>
              <a:buNone/>
            </a:pPr>
            <a:r>
              <a:t/>
            </a:r>
            <a:endParaRPr sz="1000">
              <a:solidFill>
                <a:srgbClr val="444444"/>
              </a:solidFill>
              <a:latin typeface="Roboto"/>
              <a:ea typeface="Roboto"/>
              <a:cs typeface="Roboto"/>
              <a:sym typeface="Roboto"/>
            </a:endParaRPr>
          </a:p>
        </p:txBody>
      </p:sp>
      <p:pic>
        <p:nvPicPr>
          <p:cNvPr id="188" name="Shape 188"/>
          <p:cNvPicPr preferRelativeResize="0"/>
          <p:nvPr/>
        </p:nvPicPr>
        <p:blipFill>
          <a:blip r:embed="rId5">
            <a:alphaModFix/>
          </a:blip>
          <a:stretch>
            <a:fillRect/>
          </a:stretch>
        </p:blipFill>
        <p:spPr>
          <a:xfrm>
            <a:off x="6978675" y="2586269"/>
            <a:ext cx="1683325" cy="1305550"/>
          </a:xfrm>
          <a:prstGeom prst="rect">
            <a:avLst/>
          </a:prstGeom>
          <a:noFill/>
          <a:ln>
            <a:noFill/>
          </a:ln>
        </p:spPr>
      </p:pic>
      <p:pic>
        <p:nvPicPr>
          <p:cNvPr id="189" name="Shape 189"/>
          <p:cNvPicPr preferRelativeResize="0"/>
          <p:nvPr/>
        </p:nvPicPr>
        <p:blipFill>
          <a:blip r:embed="rId6">
            <a:alphaModFix/>
          </a:blip>
          <a:stretch>
            <a:fillRect/>
          </a:stretch>
        </p:blipFill>
        <p:spPr>
          <a:xfrm>
            <a:off x="390363" y="4699675"/>
            <a:ext cx="3839525" cy="158149"/>
          </a:xfrm>
          <a:prstGeom prst="rect">
            <a:avLst/>
          </a:prstGeom>
          <a:noFill/>
          <a:ln>
            <a:noFill/>
          </a:ln>
        </p:spPr>
      </p:pic>
      <p:pic>
        <p:nvPicPr>
          <p:cNvPr id="190" name="Shape 190"/>
          <p:cNvPicPr preferRelativeResize="0"/>
          <p:nvPr/>
        </p:nvPicPr>
        <p:blipFill>
          <a:blip r:embed="rId7">
            <a:alphaModFix/>
          </a:blip>
          <a:stretch>
            <a:fillRect/>
          </a:stretch>
        </p:blipFill>
        <p:spPr>
          <a:xfrm>
            <a:off x="3973750" y="842149"/>
            <a:ext cx="1906500" cy="2023925"/>
          </a:xfrm>
          <a:prstGeom prst="rect">
            <a:avLst/>
          </a:prstGeom>
          <a:noFill/>
          <a:ln>
            <a:noFill/>
          </a:ln>
        </p:spPr>
      </p:pic>
      <p:sp>
        <p:nvSpPr>
          <p:cNvPr id="191" name="Shape 191"/>
          <p:cNvSpPr/>
          <p:nvPr/>
        </p:nvSpPr>
        <p:spPr>
          <a:xfrm>
            <a:off x="4069404" y="2427887"/>
            <a:ext cx="1767900" cy="158400"/>
          </a:xfrm>
          <a:prstGeom prst="rect">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92" name="Shape 192"/>
          <p:cNvPicPr preferRelativeResize="0"/>
          <p:nvPr/>
        </p:nvPicPr>
        <p:blipFill>
          <a:blip r:embed="rId8">
            <a:alphaModFix/>
          </a:blip>
          <a:stretch>
            <a:fillRect/>
          </a:stretch>
        </p:blipFill>
        <p:spPr>
          <a:xfrm>
            <a:off x="6029800" y="891900"/>
            <a:ext cx="2632199" cy="14865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656" name="Shape 65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657" name="Shape 65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aphicFrame>
        <p:nvGraphicFramePr>
          <p:cNvPr id="658" name="Shape 658"/>
          <p:cNvGraphicFramePr/>
          <p:nvPr/>
        </p:nvGraphicFramePr>
        <p:xfrm>
          <a:off x="152400" y="741100"/>
          <a:ext cx="3000000" cy="3000000"/>
        </p:xfrm>
        <a:graphic>
          <a:graphicData uri="http://schemas.openxmlformats.org/drawingml/2006/table">
            <a:tbl>
              <a:tblPr>
                <a:noFill/>
                <a:tableStyleId>{1D72CDCD-5CFB-47BE-91C9-7CED54AA0016}</a:tableStyleId>
              </a:tblPr>
              <a:tblGrid>
                <a:gridCol w="894450"/>
                <a:gridCol w="1207950"/>
                <a:gridCol w="1420050"/>
                <a:gridCol w="2231500"/>
                <a:gridCol w="2941525"/>
              </a:tblGrid>
              <a:tr h="442625">
                <a:tc>
                  <a:txBody>
                    <a:bodyPr>
                      <a:noAutofit/>
                    </a:bodyPr>
                    <a:lstStyle/>
                    <a:p>
                      <a:pPr lvl="0" rtl="0">
                        <a:lnSpc>
                          <a:spcPct val="115000"/>
                        </a:lnSpc>
                        <a:spcBef>
                          <a:spcPts val="0"/>
                        </a:spcBef>
                        <a:buNone/>
                      </a:pPr>
                      <a:r>
                        <a:rPr b="1" lang="en-GB" sz="12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description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common properties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value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2875">
                <a:tc rowSpan="6">
                  <a:txBody>
                    <a:bodyPr>
                      <a:noAutofit/>
                    </a:bodyPr>
                    <a:lstStyle/>
                    <a:p>
                      <a:pPr lvl="0" rtl="0">
                        <a:lnSpc>
                          <a:spcPct val="115000"/>
                        </a:lnSpc>
                        <a:spcBef>
                          <a:spcPts val="0"/>
                        </a:spcBef>
                        <a:buNone/>
                      </a:pPr>
                      <a:r>
                        <a:rPr lang="en-GB" sz="1000"/>
                        <a:t>COLOR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lang="en-GB" sz="1000"/>
                        <a:t>text color</a:t>
                      </a:r>
                    </a:p>
                    <a:p>
                      <a:pPr lvl="0" rtl="0">
                        <a:lnSpc>
                          <a:spcPct val="115000"/>
                        </a:lnSpc>
                        <a:spcBef>
                          <a:spcPts val="0"/>
                        </a:spcBef>
                        <a:buNone/>
                      </a:pPr>
                      <a:r>
                        <a:rPr lang="en-GB" sz="1000"/>
                        <a:t>can be used for any element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b="1" lang="en-GB" sz="1000"/>
                        <a:t>color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white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some colors have names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2875">
                <a:tc vMerge="1"/>
                <a:tc vMerge="1"/>
                <a:tc vMerge="1"/>
                <a:tc>
                  <a:txBody>
                    <a:bodyPr>
                      <a:noAutofit/>
                    </a:bodyPr>
                    <a:lstStyle/>
                    <a:p>
                      <a:pPr lvl="0" rtl="0">
                        <a:lnSpc>
                          <a:spcPct val="115000"/>
                        </a:lnSpc>
                        <a:spcBef>
                          <a:spcPts val="0"/>
                        </a:spcBef>
                        <a:buNone/>
                      </a:pPr>
                      <a:r>
                        <a:rPr b="1" lang="en-GB" sz="1000"/>
                        <a:t>#ffffff</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hex color code. original web color reference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68850">
                <a:tc vMerge="1"/>
                <a:tc vMerge="1"/>
                <a:tc vMerge="1"/>
                <a:tc>
                  <a:txBody>
                    <a:bodyPr>
                      <a:noAutofit/>
                    </a:bodyPr>
                    <a:lstStyle/>
                    <a:p>
                      <a:pPr lvl="0" rtl="0">
                        <a:lnSpc>
                          <a:spcPct val="115000"/>
                        </a:lnSpc>
                        <a:spcBef>
                          <a:spcPts val="0"/>
                        </a:spcBef>
                        <a:buNone/>
                      </a:pPr>
                      <a:r>
                        <a:rPr lang="en-GB" sz="1000"/>
                        <a:t>rgba(255, 255, 255, 0.5)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red, green, blue - 0 to 255</a:t>
                      </a:r>
                    </a:p>
                    <a:p>
                      <a:pPr lvl="0" rtl="0">
                        <a:lnSpc>
                          <a:spcPct val="115000"/>
                        </a:lnSpc>
                        <a:spcBef>
                          <a:spcPts val="0"/>
                        </a:spcBef>
                        <a:buNone/>
                      </a:pPr>
                      <a:r>
                        <a:rPr lang="en-GB" sz="1000"/>
                        <a:t>alpha (opacity percentage) - 0 to 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2875">
                <a:tc vMerge="1"/>
                <a:tc rowSpan="3">
                  <a:txBody>
                    <a:bodyPr>
                      <a:noAutofit/>
                    </a:bodyPr>
                    <a:lstStyle/>
                    <a:p>
                      <a:pPr lvl="0" rtl="0">
                        <a:lnSpc>
                          <a:spcPct val="115000"/>
                        </a:lnSpc>
                        <a:spcBef>
                          <a:spcPts val="0"/>
                        </a:spcBef>
                        <a:buNone/>
                      </a:pPr>
                      <a:r>
                        <a:rPr lang="en-GB" sz="1000"/>
                        <a:t>background color</a:t>
                      </a:r>
                    </a:p>
                    <a:p>
                      <a:pPr lvl="0" rtl="0">
                        <a:lnSpc>
                          <a:spcPct val="115000"/>
                        </a:lnSpc>
                        <a:spcBef>
                          <a:spcPts val="0"/>
                        </a:spcBef>
                        <a:buNone/>
                      </a:pPr>
                      <a:r>
                        <a:rPr lang="en-GB" sz="1000"/>
                        <a:t>can be used for any element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b="1" lang="en-GB" sz="1000"/>
                        <a:t>background-color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white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some colors have names. for no color &gt; transparent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2875">
                <a:tc vMerge="1"/>
                <a:tc vMerge="1"/>
                <a:tc vMerge="1"/>
                <a:tc>
                  <a:txBody>
                    <a:bodyPr>
                      <a:noAutofit/>
                    </a:bodyPr>
                    <a:lstStyle/>
                    <a:p>
                      <a:pPr lvl="0" rtl="0">
                        <a:lnSpc>
                          <a:spcPct val="115000"/>
                        </a:lnSpc>
                        <a:spcBef>
                          <a:spcPts val="0"/>
                        </a:spcBef>
                        <a:buNone/>
                      </a:pPr>
                      <a:r>
                        <a:rPr lang="en-GB" sz="1000"/>
                        <a:t>#ffffff</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hex color code. original web color reference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68850">
                <a:tc vMerge="1"/>
                <a:tc vMerge="1"/>
                <a:tc vMerge="1"/>
                <a:tc>
                  <a:txBody>
                    <a:bodyPr>
                      <a:noAutofit/>
                    </a:bodyPr>
                    <a:lstStyle/>
                    <a:p>
                      <a:pPr lvl="0" rtl="0">
                        <a:lnSpc>
                          <a:spcPct val="115000"/>
                        </a:lnSpc>
                        <a:spcBef>
                          <a:spcPts val="0"/>
                        </a:spcBef>
                        <a:buNone/>
                      </a:pPr>
                      <a:r>
                        <a:rPr lang="en-GB" sz="1000"/>
                        <a:t>rgba(255, 255, 255, 0.5)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red, green, blue - 0 to 255</a:t>
                      </a:r>
                    </a:p>
                    <a:p>
                      <a:pPr lvl="0" rtl="0">
                        <a:lnSpc>
                          <a:spcPct val="115000"/>
                        </a:lnSpc>
                        <a:spcBef>
                          <a:spcPts val="0"/>
                        </a:spcBef>
                        <a:buNone/>
                      </a:pPr>
                      <a:r>
                        <a:rPr lang="en-GB" sz="1000"/>
                        <a:t>alpha (opacity percentage) - 0 to 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x="0" y="0"/>
          <a:ext cx="0" cy="0"/>
          <a:chOff x="0" y="0"/>
          <a:chExt cx="0" cy="0"/>
        </a:xfrm>
      </p:grpSpPr>
      <p:sp>
        <p:nvSpPr>
          <p:cNvPr id="663" name="Shape 663"/>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664" name="Shape 66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665" name="Shape 665"/>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666" name="Shape 666"/>
          <p:cNvGrpSpPr/>
          <p:nvPr/>
        </p:nvGrpSpPr>
        <p:grpSpPr>
          <a:xfrm>
            <a:off x="234750" y="2674354"/>
            <a:ext cx="3497400" cy="2158969"/>
            <a:chOff x="323850" y="1887975"/>
            <a:chExt cx="3497400" cy="1482300"/>
          </a:xfrm>
        </p:grpSpPr>
        <p:sp>
          <p:nvSpPr>
            <p:cNvPr id="667" name="Shape 667"/>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.my-title{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color: gray;</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.my-subtitle{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color: #ffffff;</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rgba(128,128,128,0.9);</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668" name="Shape 668"/>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669" name="Shape 669"/>
          <p:cNvGrpSpPr/>
          <p:nvPr/>
        </p:nvGrpSpPr>
        <p:grpSpPr>
          <a:xfrm>
            <a:off x="4153350" y="957450"/>
            <a:ext cx="3497400" cy="1482300"/>
            <a:chOff x="323850" y="1887975"/>
            <a:chExt cx="3497400" cy="1482300"/>
          </a:xfrm>
        </p:grpSpPr>
        <p:sp>
          <p:nvSpPr>
            <p:cNvPr id="670" name="Shape 670"/>
            <p:cNvSpPr txBox="1"/>
            <p:nvPr/>
          </p:nvSpPr>
          <p:spPr>
            <a:xfrm>
              <a:off x="323850" y="1887975"/>
              <a:ext cx="3497400" cy="11796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671" name="Shape 671"/>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672" name="Shape 672"/>
          <p:cNvGrpSpPr/>
          <p:nvPr/>
        </p:nvGrpSpPr>
        <p:grpSpPr>
          <a:xfrm>
            <a:off x="234750" y="957450"/>
            <a:ext cx="3497400" cy="1482300"/>
            <a:chOff x="323850" y="1887975"/>
            <a:chExt cx="3497400" cy="1482300"/>
          </a:xfrm>
        </p:grpSpPr>
        <p:sp>
          <p:nvSpPr>
            <p:cNvPr id="673" name="Shape 673"/>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&lt;h1 class="my-title"&gt;Wikipedia&lt;/h1&gt;</a:t>
              </a:r>
            </a:p>
            <a:p>
              <a:pPr lvl="0" rtl="0">
                <a:lnSpc>
                  <a:spcPct val="136363"/>
                </a:lnSpc>
                <a:spcBef>
                  <a:spcPts val="0"/>
                </a:spcBef>
                <a:buNone/>
              </a:pPr>
              <a:r>
                <a:rPr lang="en-GB" sz="1050">
                  <a:solidFill>
                    <a:srgbClr val="333333"/>
                  </a:solidFill>
                  <a:latin typeface="Consolas"/>
                  <a:ea typeface="Consolas"/>
                  <a:cs typeface="Consolas"/>
                  <a:sym typeface="Consolas"/>
                </a:rPr>
                <a:t>&lt;h3 class="my-sub-title"&gt;The source of half truths&lt;/h3&gt;</a:t>
              </a:r>
            </a:p>
          </p:txBody>
        </p:sp>
        <p:sp>
          <p:nvSpPr>
            <p:cNvPr id="674" name="Shape 674"/>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675" name="Shape 675"/>
          <p:cNvPicPr preferRelativeResize="0"/>
          <p:nvPr/>
        </p:nvPicPr>
        <p:blipFill rotWithShape="1">
          <a:blip r:embed="rId3">
            <a:alphaModFix/>
          </a:blip>
          <a:srcRect b="6814" l="912" r="37029" t="5141"/>
          <a:stretch/>
        </p:blipFill>
        <p:spPr>
          <a:xfrm>
            <a:off x="4420499" y="1208400"/>
            <a:ext cx="2804149" cy="743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681" name="Shape 68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682" name="Shape 682"/>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aphicFrame>
        <p:nvGraphicFramePr>
          <p:cNvPr id="683" name="Shape 683"/>
          <p:cNvGraphicFramePr/>
          <p:nvPr/>
        </p:nvGraphicFramePr>
        <p:xfrm>
          <a:off x="152400" y="811845"/>
          <a:ext cx="3000000" cy="2999999"/>
        </p:xfrm>
        <a:graphic>
          <a:graphicData uri="http://schemas.openxmlformats.org/drawingml/2006/table">
            <a:tbl>
              <a:tblPr>
                <a:noFill/>
                <a:tableStyleId>{1D72CDCD-5CFB-47BE-91C9-7CED54AA0016}</a:tableStyleId>
              </a:tblPr>
              <a:tblGrid>
                <a:gridCol w="902950"/>
                <a:gridCol w="1219450"/>
                <a:gridCol w="1433525"/>
                <a:gridCol w="2252700"/>
                <a:gridCol w="2969475"/>
              </a:tblGrid>
              <a:tr h="446825">
                <a:tc>
                  <a:txBody>
                    <a:bodyPr>
                      <a:noAutofit/>
                    </a:bodyPr>
                    <a:lstStyle/>
                    <a:p>
                      <a:pPr lvl="0" rtl="0">
                        <a:lnSpc>
                          <a:spcPct val="115000"/>
                        </a:lnSpc>
                        <a:spcBef>
                          <a:spcPts val="0"/>
                        </a:spcBef>
                        <a:buNone/>
                      </a:pPr>
                      <a:r>
                        <a:rPr b="1" lang="en-GB" sz="12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description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common properties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value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372350">
                <a:tc rowSpan="14">
                  <a:txBody>
                    <a:bodyPr>
                      <a:noAutofit/>
                    </a:bodyPr>
                    <a:lstStyle/>
                    <a:p>
                      <a:pPr lvl="0" rtl="0">
                        <a:lnSpc>
                          <a:spcPct val="115000"/>
                        </a:lnSpc>
                        <a:spcBef>
                          <a:spcPts val="0"/>
                        </a:spcBef>
                        <a:buNone/>
                      </a:pPr>
                      <a:r>
                        <a:rPr lang="en-GB" sz="1000"/>
                        <a:t>TEXT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4">
                  <a:txBody>
                    <a:bodyPr>
                      <a:noAutofit/>
                    </a:bodyPr>
                    <a:lstStyle/>
                    <a:p>
                      <a:pPr lvl="0" rtl="0">
                        <a:lnSpc>
                          <a:spcPct val="115000"/>
                        </a:lnSpc>
                        <a:spcBef>
                          <a:spcPts val="0"/>
                        </a:spcBef>
                        <a:buNone/>
                      </a:pPr>
                      <a:r>
                        <a:rPr lang="en-GB" sz="1000"/>
                        <a:t>font display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GB" sz="1000"/>
                        <a:t>font-family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"Roboto", sans serif</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custom font in "brackets". 2nd font is used as fallback.</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vMerge="1"/>
                <a:tc rowSpan="2">
                  <a:txBody>
                    <a:bodyPr>
                      <a:noAutofit/>
                    </a:bodyPr>
                    <a:lstStyle/>
                    <a:p>
                      <a:pPr lvl="0" rtl="0">
                        <a:lnSpc>
                          <a:spcPct val="115000"/>
                        </a:lnSpc>
                        <a:spcBef>
                          <a:spcPts val="0"/>
                        </a:spcBef>
                        <a:buNone/>
                      </a:pPr>
                      <a:r>
                        <a:rPr lang="en-GB" sz="1000"/>
                        <a:t>font-size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16px</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4800">
                <a:tc vMerge="1"/>
                <a:tc vMerge="1"/>
                <a:tc vMerge="1"/>
                <a:tc>
                  <a:txBody>
                    <a:bodyPr>
                      <a:noAutofit/>
                    </a:bodyPr>
                    <a:lstStyle/>
                    <a:p>
                      <a:pPr lvl="0" rtl="0">
                        <a:lnSpc>
                          <a:spcPct val="115000"/>
                        </a:lnSpc>
                        <a:spcBef>
                          <a:spcPts val="0"/>
                        </a:spcBef>
                        <a:buNone/>
                      </a:pPr>
                      <a:r>
                        <a:rPr b="1" lang="en-GB" sz="1000"/>
                        <a:t>2rem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1rem = 12px on mobile, 16px on desktop</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4800">
                <a:tc vMerge="1"/>
                <a:tc vMerge="1"/>
                <a:tc>
                  <a:txBody>
                    <a:bodyPr>
                      <a:noAutofit/>
                    </a:bodyPr>
                    <a:lstStyle/>
                    <a:p>
                      <a:pPr lvl="0" rtl="0">
                        <a:lnSpc>
                          <a:spcPct val="115000"/>
                        </a:lnSpc>
                        <a:spcBef>
                          <a:spcPts val="0"/>
                        </a:spcBef>
                        <a:buNone/>
                      </a:pPr>
                      <a:r>
                        <a:rPr lang="en-GB" sz="1000"/>
                        <a:t>font-weight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400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increments of 100s. 100=thinest 900=thickest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4800">
                <a:tc vMerge="1"/>
                <a:tc rowSpan="7">
                  <a:txBody>
                    <a:bodyPr>
                      <a:noAutofit/>
                    </a:bodyPr>
                    <a:lstStyle/>
                    <a:p>
                      <a:pPr lvl="0" rtl="0">
                        <a:lnSpc>
                          <a:spcPct val="115000"/>
                        </a:lnSpc>
                        <a:spcBef>
                          <a:spcPts val="0"/>
                        </a:spcBef>
                        <a:buNone/>
                      </a:pPr>
                      <a:r>
                        <a:rPr lang="en-GB" sz="1000"/>
                        <a:t>font styling</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2">
                  <a:txBody>
                    <a:bodyPr>
                      <a:noAutofit/>
                    </a:bodyPr>
                    <a:lstStyle/>
                    <a:p>
                      <a:pPr lvl="0" rtl="0">
                        <a:lnSpc>
                          <a:spcPct val="115000"/>
                        </a:lnSpc>
                        <a:spcBef>
                          <a:spcPts val="0"/>
                        </a:spcBef>
                        <a:buNone/>
                      </a:pPr>
                      <a:r>
                        <a:rPr lang="en-GB" sz="1000"/>
                        <a:t>font-style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normal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default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vMerge="1"/>
                <a:tc vMerge="1"/>
                <a:tc>
                  <a:txBody>
                    <a:bodyPr>
                      <a:noAutofit/>
                    </a:bodyPr>
                    <a:lstStyle/>
                    <a:p>
                      <a:pPr lvl="0" rtl="0">
                        <a:lnSpc>
                          <a:spcPct val="115000"/>
                        </a:lnSpc>
                        <a:spcBef>
                          <a:spcPts val="0"/>
                        </a:spcBef>
                        <a:buNone/>
                      </a:pPr>
                      <a:r>
                        <a:rPr lang="en-GB" sz="1000"/>
                        <a:t>italic</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4800">
                <a:tc vMerge="1"/>
                <a:tc vMerge="1"/>
                <a:tc rowSpan="4">
                  <a:txBody>
                    <a:bodyPr>
                      <a:noAutofit/>
                    </a:bodyPr>
                    <a:lstStyle/>
                    <a:p>
                      <a:pPr lvl="0" rtl="0">
                        <a:lnSpc>
                          <a:spcPct val="115000"/>
                        </a:lnSpc>
                        <a:spcBef>
                          <a:spcPts val="0"/>
                        </a:spcBef>
                        <a:buNone/>
                      </a:pPr>
                      <a:r>
                        <a:rPr lang="en-GB" sz="1000"/>
                        <a:t>text-decoration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default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vMerge="1"/>
                <a:tc vMerge="1"/>
                <a:tc>
                  <a:txBody>
                    <a:bodyPr>
                      <a:noAutofit/>
                    </a:bodyPr>
                    <a:lstStyle/>
                    <a:p>
                      <a:pPr lvl="0" rtl="0">
                        <a:lnSpc>
                          <a:spcPct val="115000"/>
                        </a:lnSpc>
                        <a:spcBef>
                          <a:spcPts val="0"/>
                        </a:spcBef>
                        <a:buNone/>
                      </a:pPr>
                      <a:r>
                        <a:rPr lang="en-GB" sz="1000"/>
                        <a:t>underline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vMerge="1"/>
                <a:tc vMerge="1"/>
                <a:tc>
                  <a:txBody>
                    <a:bodyPr>
                      <a:noAutofit/>
                    </a:bodyPr>
                    <a:lstStyle/>
                    <a:p>
                      <a:pPr lvl="0" rtl="0">
                        <a:lnSpc>
                          <a:spcPct val="115000"/>
                        </a:lnSpc>
                        <a:spcBef>
                          <a:spcPts val="0"/>
                        </a:spcBef>
                        <a:buNone/>
                      </a:pPr>
                      <a:r>
                        <a:rPr lang="en-GB" sz="1000"/>
                        <a:t>overline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vMerge="1"/>
                <a:tc vMerge="1"/>
                <a:tc>
                  <a:txBody>
                    <a:bodyPr>
                      <a:noAutofit/>
                    </a:bodyPr>
                    <a:lstStyle/>
                    <a:p>
                      <a:pPr lvl="0" rtl="0">
                        <a:lnSpc>
                          <a:spcPct val="115000"/>
                        </a:lnSpc>
                        <a:spcBef>
                          <a:spcPts val="0"/>
                        </a:spcBef>
                        <a:buNone/>
                      </a:pPr>
                      <a:r>
                        <a:rPr lang="en-GB" sz="1000"/>
                        <a:t>line-through</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72350">
                <a:tc vMerge="1"/>
                <a:tc vMerge="1"/>
                <a:tc>
                  <a:txBody>
                    <a:bodyPr>
                      <a:noAutofit/>
                    </a:bodyPr>
                    <a:lstStyle/>
                    <a:p>
                      <a:pPr lvl="0" rtl="0">
                        <a:lnSpc>
                          <a:spcPct val="115000"/>
                        </a:lnSpc>
                        <a:spcBef>
                          <a:spcPts val="0"/>
                        </a:spcBef>
                        <a:buNone/>
                      </a:pPr>
                      <a:r>
                        <a:rPr lang="en-GB" sz="1000"/>
                        <a:t>text-shadow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1px 1px 2px black</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1.horizontal-offset 2.vertical-offset 3.blur-amount 4.color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rowSpan="3">
                  <a:txBody>
                    <a:bodyPr>
                      <a:noAutofit/>
                    </a:bodyPr>
                    <a:lstStyle/>
                    <a:p>
                      <a:pPr lvl="0" rtl="0">
                        <a:lnSpc>
                          <a:spcPct val="115000"/>
                        </a:lnSpc>
                        <a:spcBef>
                          <a:spcPts val="0"/>
                        </a:spcBef>
                        <a:buNone/>
                      </a:pPr>
                      <a:r>
                        <a:rPr lang="en-GB" sz="1000"/>
                        <a:t>horizontal alignment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lang="en-GB" sz="1000"/>
                        <a:t>text-align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left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5750">
                <a:tc vMerge="1"/>
                <a:tc vMerge="1"/>
                <a:tc vMerge="1"/>
                <a:tc>
                  <a:txBody>
                    <a:bodyPr>
                      <a:noAutofit/>
                    </a:bodyPr>
                    <a:lstStyle/>
                    <a:p>
                      <a:pPr lvl="0" rtl="0">
                        <a:lnSpc>
                          <a:spcPct val="115000"/>
                        </a:lnSpc>
                        <a:spcBef>
                          <a:spcPts val="0"/>
                        </a:spcBef>
                        <a:buNone/>
                      </a:pPr>
                      <a:r>
                        <a:rPr lang="en-GB" sz="1000"/>
                        <a:t>right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4800">
                <a:tc vMerge="1"/>
                <a:tc vMerge="1"/>
                <a:tc vMerge="1"/>
                <a:tc>
                  <a:txBody>
                    <a:bodyPr>
                      <a:noAutofit/>
                    </a:bodyPr>
                    <a:lstStyle/>
                    <a:p>
                      <a:pPr lvl="0" rtl="0">
                        <a:lnSpc>
                          <a:spcPct val="115000"/>
                        </a:lnSpc>
                        <a:spcBef>
                          <a:spcPts val="0"/>
                        </a:spcBef>
                        <a:buNone/>
                      </a:pPr>
                      <a:r>
                        <a:rPr lang="en-GB" sz="1000"/>
                        <a:t>center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vertically center texts &amp; inline tags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689" name="Shape 68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690" name="Shape 690"/>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691" name="Shape 691"/>
          <p:cNvGrpSpPr/>
          <p:nvPr/>
        </p:nvGrpSpPr>
        <p:grpSpPr>
          <a:xfrm>
            <a:off x="234750" y="962620"/>
            <a:ext cx="3497400" cy="3440987"/>
            <a:chOff x="323850" y="1887968"/>
            <a:chExt cx="3497400" cy="2362504"/>
          </a:xfrm>
        </p:grpSpPr>
        <p:sp>
          <p:nvSpPr>
            <p:cNvPr id="692" name="Shape 692"/>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.my-title{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font-family: Georgia, serif;</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font-size: 600px;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font-weight: 400;</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text-decoration: underline;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text-shadow: 2px 2px 0 gray;</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text-align: center;</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.my-subtitle{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font-family: Arial, sans serif;</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font-size: 20px;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font-weight: 600;</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text-align: center;</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693" name="Shape 693"/>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694" name="Shape 694"/>
          <p:cNvGrpSpPr/>
          <p:nvPr/>
        </p:nvGrpSpPr>
        <p:grpSpPr>
          <a:xfrm>
            <a:off x="4153350" y="2618600"/>
            <a:ext cx="3497400" cy="1785000"/>
            <a:chOff x="323850" y="1585275"/>
            <a:chExt cx="3497400" cy="1785000"/>
          </a:xfrm>
        </p:grpSpPr>
        <p:sp>
          <p:nvSpPr>
            <p:cNvPr id="695" name="Shape 695"/>
            <p:cNvSpPr txBox="1"/>
            <p:nvPr/>
          </p:nvSpPr>
          <p:spPr>
            <a:xfrm>
              <a:off x="323850" y="1585275"/>
              <a:ext cx="3497400" cy="14823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696" name="Shape 696"/>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697" name="Shape 697"/>
          <p:cNvGrpSpPr/>
          <p:nvPr/>
        </p:nvGrpSpPr>
        <p:grpSpPr>
          <a:xfrm>
            <a:off x="4153350" y="962625"/>
            <a:ext cx="3497400" cy="1482300"/>
            <a:chOff x="323850" y="1887975"/>
            <a:chExt cx="3497400" cy="1482300"/>
          </a:xfrm>
        </p:grpSpPr>
        <p:sp>
          <p:nvSpPr>
            <p:cNvPr id="698" name="Shape 698"/>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&lt;h1 class="my-title"&gt;Wikipedia&lt;/h1&gt;</a:t>
              </a:r>
            </a:p>
            <a:p>
              <a:pPr lvl="0" rtl="0">
                <a:lnSpc>
                  <a:spcPct val="136363"/>
                </a:lnSpc>
                <a:spcBef>
                  <a:spcPts val="0"/>
                </a:spcBef>
                <a:buNone/>
              </a:pPr>
              <a:r>
                <a:rPr lang="en-GB" sz="1050">
                  <a:solidFill>
                    <a:srgbClr val="333333"/>
                  </a:solidFill>
                  <a:latin typeface="Consolas"/>
                  <a:ea typeface="Consolas"/>
                  <a:cs typeface="Consolas"/>
                  <a:sym typeface="Consolas"/>
                </a:rPr>
                <a:t>&lt;h3 class="my-sub-title"&gt;The source of half truths&lt;/h3&gt;</a:t>
              </a:r>
            </a:p>
          </p:txBody>
        </p:sp>
        <p:sp>
          <p:nvSpPr>
            <p:cNvPr id="699" name="Shape 699"/>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700" name="Shape 700"/>
          <p:cNvPicPr preferRelativeResize="0"/>
          <p:nvPr/>
        </p:nvPicPr>
        <p:blipFill>
          <a:blip r:embed="rId3">
            <a:alphaModFix/>
          </a:blip>
          <a:stretch>
            <a:fillRect/>
          </a:stretch>
        </p:blipFill>
        <p:spPr>
          <a:xfrm>
            <a:off x="4217375" y="3042250"/>
            <a:ext cx="3394599" cy="79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02_02_text_style</a:t>
            </a:r>
          </a:p>
        </p:txBody>
      </p:sp>
      <p:cxnSp>
        <p:nvCxnSpPr>
          <p:cNvPr id="706" name="Shape 706"/>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707" name="Shape 707"/>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pic>
        <p:nvPicPr>
          <p:cNvPr id="708" name="Shape 708"/>
          <p:cNvPicPr preferRelativeResize="0"/>
          <p:nvPr/>
        </p:nvPicPr>
        <p:blipFill>
          <a:blip r:embed="rId3">
            <a:alphaModFix/>
          </a:blip>
          <a:stretch>
            <a:fillRect/>
          </a:stretch>
        </p:blipFill>
        <p:spPr>
          <a:xfrm>
            <a:off x="287300" y="1246300"/>
            <a:ext cx="3847350" cy="2916094"/>
          </a:xfrm>
          <a:prstGeom prst="rect">
            <a:avLst/>
          </a:prstGeom>
          <a:noFill/>
          <a:ln>
            <a:noFill/>
          </a:ln>
        </p:spPr>
      </p:pic>
      <p:sp>
        <p:nvSpPr>
          <p:cNvPr id="709" name="Shape 709"/>
          <p:cNvSpPr txBox="1"/>
          <p:nvPr/>
        </p:nvSpPr>
        <p:spPr>
          <a:xfrm>
            <a:off x="287300" y="84430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710" name="Shape 710"/>
          <p:cNvSpPr txBox="1"/>
          <p:nvPr/>
        </p:nvSpPr>
        <p:spPr>
          <a:xfrm>
            <a:off x="4730375" y="1246300"/>
            <a:ext cx="3765300" cy="29160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exercise/02_02_text_style</a:t>
            </a:r>
          </a:p>
          <a:p>
            <a:pPr lvl="0" rtl="0">
              <a:lnSpc>
                <a:spcPct val="142857"/>
              </a:lnSpc>
              <a:spcBef>
                <a:spcPts val="800"/>
              </a:spcBef>
              <a:buNone/>
            </a:pPr>
            <a:r>
              <a:rPr lang="en-GB" sz="1800">
                <a:latin typeface="Hammersmith One"/>
                <a:ea typeface="Hammersmith One"/>
                <a:cs typeface="Hammersmith One"/>
                <a:sym typeface="Hammersmith One"/>
              </a:rPr>
              <a:t>1. Start with page.html</a:t>
            </a:r>
          </a:p>
          <a:p>
            <a:pPr lvl="0" rtl="0">
              <a:lnSpc>
                <a:spcPct val="142857"/>
              </a:lnSpc>
              <a:spcBef>
                <a:spcPts val="800"/>
              </a:spcBef>
              <a:buNone/>
            </a:pPr>
            <a:r>
              <a:rPr lang="en-GB" sz="1800">
                <a:latin typeface="Hammersmith One"/>
                <a:ea typeface="Hammersmith One"/>
                <a:cs typeface="Hammersmith One"/>
                <a:sym typeface="Hammersmith One"/>
              </a:rPr>
              <a:t>2. Then go on to page.css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4" name="Shape 714"/>
        <p:cNvGrpSpPr/>
        <p:nvPr/>
      </p:nvGrpSpPr>
      <p:grpSpPr>
        <a:xfrm>
          <a:off x="0" y="0"/>
          <a:ext cx="0" cy="0"/>
          <a:chOff x="0" y="0"/>
          <a:chExt cx="0" cy="0"/>
        </a:xfrm>
      </p:grpSpPr>
      <p:sp>
        <p:nvSpPr>
          <p:cNvPr id="715" name="Shape 71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716" name="Shape 71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717" name="Shape 71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718" name="Shape 718"/>
          <p:cNvSpPr txBox="1"/>
          <p:nvPr/>
        </p:nvSpPr>
        <p:spPr>
          <a:xfrm>
            <a:off x="2823300" y="932100"/>
            <a:ext cx="34974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SPAN:</a:t>
            </a:r>
          </a:p>
          <a:p>
            <a:pPr lvl="0" rtl="0" algn="ctr">
              <a:spcBef>
                <a:spcPts val="0"/>
              </a:spcBef>
              <a:buNone/>
            </a:pPr>
            <a:r>
              <a:rPr lang="en-GB" sz="1800">
                <a:solidFill>
                  <a:schemeClr val="dk1"/>
                </a:solidFill>
                <a:latin typeface="Hammersmith One"/>
                <a:ea typeface="Hammersmith One"/>
                <a:cs typeface="Hammersmith One"/>
                <a:sym typeface="Hammersmith One"/>
              </a:rPr>
              <a:t>wrap around words</a:t>
            </a:r>
          </a:p>
        </p:txBody>
      </p:sp>
      <p:grpSp>
        <p:nvGrpSpPr>
          <p:cNvPr id="719" name="Shape 719"/>
          <p:cNvGrpSpPr/>
          <p:nvPr/>
        </p:nvGrpSpPr>
        <p:grpSpPr>
          <a:xfrm>
            <a:off x="628650" y="1583175"/>
            <a:ext cx="3497400" cy="2945575"/>
            <a:chOff x="323850" y="1887975"/>
            <a:chExt cx="3497400" cy="2945575"/>
          </a:xfrm>
        </p:grpSpPr>
        <p:sp>
          <p:nvSpPr>
            <p:cNvPr id="720" name="Shape 720"/>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Used to format </a:t>
              </a:r>
            </a:p>
            <a:p>
              <a:pPr lvl="0" rtl="0">
                <a:lnSpc>
                  <a:spcPct val="136363"/>
                </a:lnSpc>
                <a:spcBef>
                  <a:spcPts val="0"/>
                </a:spcBef>
                <a:buNone/>
              </a:pPr>
              <a:r>
                <a:rPr lang="en-GB" sz="1050">
                  <a:solidFill>
                    <a:schemeClr val="dk1"/>
                  </a:solidFill>
                  <a:latin typeface="Consolas"/>
                  <a:ea typeface="Consolas"/>
                  <a:cs typeface="Consolas"/>
                  <a:sym typeface="Consolas"/>
                </a:rPr>
                <a:t>&lt;</a:t>
              </a:r>
              <a:r>
                <a:rPr lang="en-GB" sz="1050">
                  <a:solidFill>
                    <a:schemeClr val="dk1"/>
                  </a:solidFill>
                  <a:latin typeface="Consolas"/>
                  <a:ea typeface="Consolas"/>
                  <a:cs typeface="Consolas"/>
                  <a:sym typeface="Consolas"/>
                </a:rPr>
                <a:t>span</a:t>
              </a:r>
              <a:r>
                <a:rPr lang="en-GB" sz="1050">
                  <a:solidFill>
                    <a:schemeClr val="dk1"/>
                  </a:solidFill>
                  <a:latin typeface="Consolas"/>
                  <a:ea typeface="Consolas"/>
                  <a:cs typeface="Consolas"/>
                  <a:sym typeface="Consolas"/>
                </a:rPr>
                <a:t> style="background-color:red;"&gt;</a:t>
              </a:r>
            </a:p>
            <a:p>
              <a:pPr lvl="0" rtl="0">
                <a:lnSpc>
                  <a:spcPct val="136363"/>
                </a:lnSpc>
                <a:spcBef>
                  <a:spcPts val="0"/>
                </a:spcBef>
                <a:buNone/>
              </a:pPr>
              <a:r>
                <a:rPr lang="en-GB" sz="1050">
                  <a:solidFill>
                    <a:schemeClr val="dk1"/>
                  </a:solidFill>
                  <a:latin typeface="Consolas"/>
                  <a:ea typeface="Consolas"/>
                  <a:cs typeface="Consolas"/>
                  <a:sym typeface="Consolas"/>
                </a:rPr>
                <a:t>specific texts.</a:t>
              </a:r>
            </a:p>
            <a:p>
              <a:pPr lvl="0" rtl="0">
                <a:lnSpc>
                  <a:spcPct val="136363"/>
                </a:lnSpc>
                <a:spcBef>
                  <a:spcPts val="0"/>
                </a:spcBef>
                <a:buNone/>
              </a:pPr>
              <a:r>
                <a:rPr lang="en-GB" sz="1050">
                  <a:solidFill>
                    <a:schemeClr val="dk1"/>
                  </a:solidFill>
                  <a:latin typeface="Consolas"/>
                  <a:ea typeface="Consolas"/>
                  <a:cs typeface="Consolas"/>
                  <a:sym typeface="Consolas"/>
                </a:rPr>
                <a:t>&lt;/span&gt;</a:t>
              </a:r>
            </a:p>
            <a:p>
              <a:pPr lvl="0" rtl="0">
                <a:spcBef>
                  <a:spcPts val="0"/>
                </a:spcBef>
                <a:buNone/>
              </a:pPr>
              <a:r>
                <a:t/>
              </a:r>
              <a:endParaRPr>
                <a:latin typeface="Anonymous Pro"/>
                <a:ea typeface="Anonymous Pro"/>
                <a:cs typeface="Anonymous Pro"/>
                <a:sym typeface="Anonymous Pro"/>
              </a:endParaRPr>
            </a:p>
          </p:txBody>
        </p:sp>
        <p:sp>
          <p:nvSpPr>
            <p:cNvPr id="721" name="Shape 721"/>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722" name="Shape 722"/>
          <p:cNvGrpSpPr/>
          <p:nvPr/>
        </p:nvGrpSpPr>
        <p:grpSpPr>
          <a:xfrm>
            <a:off x="4972375" y="1583175"/>
            <a:ext cx="3497400" cy="2945575"/>
            <a:chOff x="323850" y="1887975"/>
            <a:chExt cx="3497400" cy="2945575"/>
          </a:xfrm>
        </p:grpSpPr>
        <p:sp>
          <p:nvSpPr>
            <p:cNvPr id="723" name="Shape 723"/>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724" name="Shape 724"/>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725" name="Shape 725"/>
          <p:cNvPicPr preferRelativeResize="0"/>
          <p:nvPr/>
        </p:nvPicPr>
        <p:blipFill>
          <a:blip r:embed="rId3">
            <a:alphaModFix/>
          </a:blip>
          <a:stretch>
            <a:fillRect/>
          </a:stretch>
        </p:blipFill>
        <p:spPr>
          <a:xfrm>
            <a:off x="5155300" y="2704075"/>
            <a:ext cx="3077479" cy="3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sp>
        <p:nvSpPr>
          <p:cNvPr id="730" name="Shape 730"/>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731" name="Shape 73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732" name="Shape 732"/>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733" name="Shape 733"/>
          <p:cNvSpPr txBox="1"/>
          <p:nvPr/>
        </p:nvSpPr>
        <p:spPr>
          <a:xfrm>
            <a:off x="2422950" y="932100"/>
            <a:ext cx="42981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DIV</a:t>
            </a:r>
            <a:r>
              <a:rPr lang="en-GB" sz="1800">
                <a:solidFill>
                  <a:schemeClr val="dk1"/>
                </a:solidFill>
                <a:latin typeface="Hammersmith One"/>
                <a:ea typeface="Hammersmith One"/>
                <a:cs typeface="Hammersmith One"/>
                <a:sym typeface="Hammersmith One"/>
              </a:rPr>
              <a:t>: division</a:t>
            </a:r>
          </a:p>
          <a:p>
            <a:pPr lvl="0" rtl="0" algn="ctr">
              <a:spcBef>
                <a:spcPts val="0"/>
              </a:spcBef>
              <a:buNone/>
            </a:pPr>
            <a:r>
              <a:rPr lang="en-GB" sz="1800">
                <a:solidFill>
                  <a:schemeClr val="dk1"/>
                </a:solidFill>
                <a:latin typeface="Hammersmith One"/>
                <a:ea typeface="Hammersmith One"/>
                <a:cs typeface="Hammersmith One"/>
                <a:sym typeface="Hammersmith One"/>
              </a:rPr>
              <a:t>used to wrap a group of content</a:t>
            </a:r>
          </a:p>
        </p:txBody>
      </p:sp>
      <p:grpSp>
        <p:nvGrpSpPr>
          <p:cNvPr id="734" name="Shape 734"/>
          <p:cNvGrpSpPr/>
          <p:nvPr/>
        </p:nvGrpSpPr>
        <p:grpSpPr>
          <a:xfrm>
            <a:off x="628650" y="1583175"/>
            <a:ext cx="3497400" cy="2945575"/>
            <a:chOff x="323850" y="1887975"/>
            <a:chExt cx="3497400" cy="2945575"/>
          </a:xfrm>
        </p:grpSpPr>
        <p:sp>
          <p:nvSpPr>
            <p:cNvPr id="735" name="Shape 735"/>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42857"/>
                </a:lnSpc>
                <a:spcBef>
                  <a:spcPts val="1100"/>
                </a:spcBef>
                <a:buClr>
                  <a:srgbClr val="000000"/>
                </a:buClr>
                <a:buSzPct val="100000"/>
                <a:buFont typeface="Arial"/>
                <a:buNone/>
              </a:pPr>
              <a:r>
                <a:rPr lang="en-GB" sz="1050">
                  <a:solidFill>
                    <a:srgbClr val="333333"/>
                  </a:solidFill>
                  <a:latin typeface="Consolas"/>
                  <a:ea typeface="Consolas"/>
                  <a:cs typeface="Consolas"/>
                  <a:sym typeface="Consolas"/>
                </a:rPr>
                <a:t>&lt;</a:t>
              </a:r>
              <a:r>
                <a:rPr lang="en-GB" sz="1050">
                  <a:solidFill>
                    <a:srgbClr val="333333"/>
                  </a:solidFill>
                  <a:latin typeface="Consolas"/>
                  <a:ea typeface="Consolas"/>
                  <a:cs typeface="Consolas"/>
                  <a:sym typeface="Consolas"/>
                </a:rPr>
                <a:t>div</a:t>
              </a:r>
              <a:r>
                <a:rPr lang="en-GB" sz="1050">
                  <a:solidFill>
                    <a:srgbClr val="333333"/>
                  </a:solidFill>
                  <a:latin typeface="Consolas"/>
                  <a:ea typeface="Consolas"/>
                  <a:cs typeface="Consolas"/>
                  <a:sym typeface="Consolas"/>
                </a:rPr>
                <a:t> style="background-color:yellow;"&gt;</a:t>
              </a:r>
              <a:br>
                <a:rPr lang="en-GB" sz="1050">
                  <a:solidFill>
                    <a:srgbClr val="333333"/>
                  </a:solidFill>
                  <a:latin typeface="Consolas"/>
                  <a:ea typeface="Consolas"/>
                  <a:cs typeface="Consolas"/>
                  <a:sym typeface="Consolas"/>
                </a:rPr>
              </a:br>
              <a:r>
                <a:rPr lang="en-GB" sz="1050">
                  <a:solidFill>
                    <a:srgbClr val="333333"/>
                  </a:solidFill>
                  <a:latin typeface="Consolas"/>
                  <a:ea typeface="Consolas"/>
                  <a:cs typeface="Consolas"/>
                  <a:sym typeface="Consolas"/>
                </a:rPr>
                <a:t>    Used to style a </a:t>
              </a:r>
              <a:br>
                <a:rPr lang="en-GB" sz="1050">
                  <a:solidFill>
                    <a:srgbClr val="333333"/>
                  </a:solidFill>
                  <a:latin typeface="Consolas"/>
                  <a:ea typeface="Consolas"/>
                  <a:cs typeface="Consolas"/>
                  <a:sym typeface="Consolas"/>
                </a:rPr>
              </a:br>
              <a:r>
                <a:rPr lang="en-GB" sz="1050">
                  <a:solidFill>
                    <a:srgbClr val="333333"/>
                  </a:solidFill>
                  <a:latin typeface="Consolas"/>
                  <a:ea typeface="Consolas"/>
                  <a:cs typeface="Consolas"/>
                  <a:sym typeface="Consolas"/>
                </a:rPr>
                <a:t>    &lt;strong&gt;container&lt;/strong&gt; of elements.</a:t>
              </a:r>
              <a:br>
                <a:rPr lang="en-GB" sz="1050">
                  <a:solidFill>
                    <a:srgbClr val="333333"/>
                  </a:solidFill>
                  <a:latin typeface="Consolas"/>
                  <a:ea typeface="Consolas"/>
                  <a:cs typeface="Consolas"/>
                  <a:sym typeface="Consolas"/>
                </a:rPr>
              </a:br>
              <a:r>
                <a:rPr lang="en-GB" sz="1050">
                  <a:solidFill>
                    <a:srgbClr val="333333"/>
                  </a:solidFill>
                  <a:latin typeface="Consolas"/>
                  <a:ea typeface="Consolas"/>
                  <a:cs typeface="Consolas"/>
                  <a:sym typeface="Consolas"/>
                </a:rPr>
                <a:t>&lt;/div&gt;</a:t>
              </a: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736" name="Shape 736"/>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737" name="Shape 737"/>
          <p:cNvGrpSpPr/>
          <p:nvPr/>
        </p:nvGrpSpPr>
        <p:grpSpPr>
          <a:xfrm>
            <a:off x="4972375" y="1583175"/>
            <a:ext cx="3497400" cy="2945575"/>
            <a:chOff x="323850" y="1887975"/>
            <a:chExt cx="3497400" cy="2945575"/>
          </a:xfrm>
        </p:grpSpPr>
        <p:sp>
          <p:nvSpPr>
            <p:cNvPr id="738" name="Shape 738"/>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739" name="Shape 739"/>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740" name="Shape 740"/>
          <p:cNvPicPr preferRelativeResize="0"/>
          <p:nvPr/>
        </p:nvPicPr>
        <p:blipFill>
          <a:blip r:embed="rId3">
            <a:alphaModFix/>
          </a:blip>
          <a:stretch>
            <a:fillRect/>
          </a:stretch>
        </p:blipFill>
        <p:spPr>
          <a:xfrm>
            <a:off x="5058800" y="2667000"/>
            <a:ext cx="3343501" cy="371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746" name="Shape 74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747" name="Shape 74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748" name="Shape 748"/>
          <p:cNvSpPr txBox="1"/>
          <p:nvPr/>
        </p:nvSpPr>
        <p:spPr>
          <a:xfrm>
            <a:off x="2422950" y="932100"/>
            <a:ext cx="42981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BR</a:t>
            </a:r>
            <a:r>
              <a:rPr lang="en-GB" sz="1800">
                <a:solidFill>
                  <a:schemeClr val="dk1"/>
                </a:solidFill>
                <a:latin typeface="Hammersmith One"/>
                <a:ea typeface="Hammersmith One"/>
                <a:cs typeface="Hammersmith One"/>
                <a:sym typeface="Hammersmith One"/>
              </a:rPr>
              <a:t>: break line</a:t>
            </a:r>
          </a:p>
          <a:p>
            <a:pPr lvl="0" rtl="0" algn="ctr">
              <a:spcBef>
                <a:spcPts val="0"/>
              </a:spcBef>
              <a:buNone/>
            </a:pPr>
            <a:r>
              <a:rPr lang="en-GB" sz="1800">
                <a:solidFill>
                  <a:schemeClr val="dk1"/>
                </a:solidFill>
                <a:latin typeface="Hammersmith One"/>
                <a:ea typeface="Hammersmith One"/>
                <a:cs typeface="Hammersmith One"/>
                <a:sym typeface="Hammersmith One"/>
              </a:rPr>
              <a:t>create new line in same paragraph</a:t>
            </a:r>
          </a:p>
        </p:txBody>
      </p:sp>
      <p:grpSp>
        <p:nvGrpSpPr>
          <p:cNvPr id="749" name="Shape 749"/>
          <p:cNvGrpSpPr/>
          <p:nvPr/>
        </p:nvGrpSpPr>
        <p:grpSpPr>
          <a:xfrm>
            <a:off x="628650" y="1583175"/>
            <a:ext cx="3497400" cy="2945575"/>
            <a:chOff x="323850" y="1887975"/>
            <a:chExt cx="3497400" cy="2945575"/>
          </a:xfrm>
        </p:grpSpPr>
        <p:sp>
          <p:nvSpPr>
            <p:cNvPr id="750" name="Shape 750"/>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00000"/>
                </a:lnSpc>
                <a:spcBef>
                  <a:spcPts val="0"/>
                </a:spcBef>
                <a:buNone/>
              </a:pPr>
              <a:r>
                <a:rPr lang="en-GB" sz="1050">
                  <a:solidFill>
                    <a:srgbClr val="333333"/>
                  </a:solidFill>
                  <a:latin typeface="Consolas"/>
                  <a:ea typeface="Consolas"/>
                  <a:cs typeface="Consolas"/>
                  <a:sym typeface="Consolas"/>
                </a:rPr>
                <a:t>&lt;p&gt;</a:t>
              </a:r>
            </a:p>
            <a:p>
              <a:pPr lvl="0" rtl="0">
                <a:lnSpc>
                  <a:spcPct val="100000"/>
                </a:lnSpc>
                <a:spcBef>
                  <a:spcPts val="0"/>
                </a:spcBef>
                <a:buNone/>
              </a:pPr>
              <a:r>
                <a:rPr lang="en-GB" sz="1050">
                  <a:solidFill>
                    <a:srgbClr val="333333"/>
                  </a:solidFill>
                  <a:latin typeface="Consolas"/>
                  <a:ea typeface="Consolas"/>
                  <a:cs typeface="Consolas"/>
                  <a:sym typeface="Consolas"/>
                </a:rPr>
                <a:t>    79 Ayer Rajah Crescent</a:t>
              </a:r>
              <a:r>
                <a:rPr lang="en-GB" sz="1050">
                  <a:solidFill>
                    <a:srgbClr val="333333"/>
                  </a:solidFill>
                  <a:latin typeface="Consolas"/>
                  <a:ea typeface="Consolas"/>
                  <a:cs typeface="Consolas"/>
                  <a:sym typeface="Consolas"/>
                </a:rPr>
                <a:t>&lt;br&gt;</a:t>
              </a:r>
            </a:p>
            <a:p>
              <a:pPr lvl="0" rtl="0">
                <a:lnSpc>
                  <a:spcPct val="100000"/>
                </a:lnSpc>
                <a:spcBef>
                  <a:spcPts val="0"/>
                </a:spcBef>
                <a:buNone/>
              </a:pPr>
              <a:r>
                <a:rPr lang="en-GB" sz="1050">
                  <a:solidFill>
                    <a:srgbClr val="333333"/>
                  </a:solidFill>
                  <a:latin typeface="Consolas"/>
                  <a:ea typeface="Consolas"/>
                  <a:cs typeface="Consolas"/>
                  <a:sym typeface="Consolas"/>
                </a:rPr>
                <a:t>    Singapore 12345</a:t>
              </a:r>
              <a:r>
                <a:rPr lang="en-GB" sz="1050">
                  <a:solidFill>
                    <a:srgbClr val="333333"/>
                  </a:solidFill>
                  <a:latin typeface="Consolas"/>
                  <a:ea typeface="Consolas"/>
                  <a:cs typeface="Consolas"/>
                  <a:sym typeface="Consolas"/>
                </a:rPr>
                <a:t>&lt;br&gt;</a:t>
              </a:r>
            </a:p>
            <a:p>
              <a:pPr lvl="0" rtl="0">
                <a:lnSpc>
                  <a:spcPct val="100000"/>
                </a:lnSpc>
                <a:spcBef>
                  <a:spcPts val="0"/>
                </a:spcBef>
                <a:buNone/>
              </a:pPr>
              <a:r>
                <a:rPr lang="en-GB" sz="1050">
                  <a:solidFill>
                    <a:srgbClr val="333333"/>
                  </a:solidFill>
                  <a:latin typeface="Consolas"/>
                  <a:ea typeface="Consolas"/>
                  <a:cs typeface="Consolas"/>
                  <a:sym typeface="Consolas"/>
                </a:rPr>
                <a:t>    Stackup Studio</a:t>
              </a:r>
            </a:p>
            <a:p>
              <a:pPr lvl="0" rtl="0">
                <a:lnSpc>
                  <a:spcPct val="100000"/>
                </a:lnSpc>
                <a:spcBef>
                  <a:spcPts val="0"/>
                </a:spcBef>
                <a:buNone/>
              </a:pPr>
              <a:r>
                <a:rPr lang="en-GB" sz="1050">
                  <a:solidFill>
                    <a:srgbClr val="333333"/>
                  </a:solidFill>
                  <a:latin typeface="Consolas"/>
                  <a:ea typeface="Consolas"/>
                  <a:cs typeface="Consolas"/>
                  <a:sym typeface="Consolas"/>
                </a:rPr>
                <a:t>&lt;/p&gt;</a:t>
              </a: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751" name="Shape 751"/>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752" name="Shape 752"/>
          <p:cNvGrpSpPr/>
          <p:nvPr/>
        </p:nvGrpSpPr>
        <p:grpSpPr>
          <a:xfrm>
            <a:off x="4972375" y="1583175"/>
            <a:ext cx="3497400" cy="2945575"/>
            <a:chOff x="323850" y="1887975"/>
            <a:chExt cx="3497400" cy="2945575"/>
          </a:xfrm>
        </p:grpSpPr>
        <p:sp>
          <p:nvSpPr>
            <p:cNvPr id="753" name="Shape 753"/>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754" name="Shape 754"/>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755" name="Shape 755"/>
          <p:cNvPicPr preferRelativeResize="0"/>
          <p:nvPr/>
        </p:nvPicPr>
        <p:blipFill>
          <a:blip r:embed="rId3">
            <a:alphaModFix/>
          </a:blip>
          <a:stretch>
            <a:fillRect/>
          </a:stretch>
        </p:blipFill>
        <p:spPr>
          <a:xfrm>
            <a:off x="5092812" y="2438649"/>
            <a:ext cx="3256523" cy="949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9" name="Shape 759"/>
        <p:cNvGrpSpPr/>
        <p:nvPr/>
      </p:nvGrpSpPr>
      <p:grpSpPr>
        <a:xfrm>
          <a:off x="0" y="0"/>
          <a:ext cx="0" cy="0"/>
          <a:chOff x="0" y="0"/>
          <a:chExt cx="0" cy="0"/>
        </a:xfrm>
      </p:grpSpPr>
      <p:sp>
        <p:nvSpPr>
          <p:cNvPr id="760" name="Shape 760"/>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761" name="Shape 76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762" name="Shape 762"/>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763" name="Shape 763"/>
          <p:cNvSpPr txBox="1"/>
          <p:nvPr/>
        </p:nvSpPr>
        <p:spPr>
          <a:xfrm>
            <a:off x="2422950" y="932100"/>
            <a:ext cx="42981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H</a:t>
            </a:r>
            <a:r>
              <a:rPr lang="en-GB" sz="1800">
                <a:solidFill>
                  <a:schemeClr val="dk1"/>
                </a:solidFill>
                <a:latin typeface="Hammersmith One"/>
                <a:ea typeface="Hammersmith One"/>
                <a:cs typeface="Hammersmith One"/>
                <a:sym typeface="Hammersmith One"/>
              </a:rPr>
              <a:t>R: horizontal rule</a:t>
            </a:r>
          </a:p>
          <a:p>
            <a:pPr lvl="0" rtl="0" algn="ctr">
              <a:spcBef>
                <a:spcPts val="0"/>
              </a:spcBef>
              <a:buNone/>
            </a:pPr>
            <a:r>
              <a:rPr lang="en-GB" sz="1800">
                <a:solidFill>
                  <a:schemeClr val="dk1"/>
                </a:solidFill>
                <a:latin typeface="Hammersmith One"/>
                <a:ea typeface="Hammersmith One"/>
                <a:cs typeface="Hammersmith One"/>
                <a:sym typeface="Hammersmith One"/>
              </a:rPr>
              <a:t>create line divider</a:t>
            </a:r>
          </a:p>
        </p:txBody>
      </p:sp>
      <p:grpSp>
        <p:nvGrpSpPr>
          <p:cNvPr id="764" name="Shape 764"/>
          <p:cNvGrpSpPr/>
          <p:nvPr/>
        </p:nvGrpSpPr>
        <p:grpSpPr>
          <a:xfrm>
            <a:off x="628650" y="1583175"/>
            <a:ext cx="3497400" cy="2945575"/>
            <a:chOff x="323850" y="1887975"/>
            <a:chExt cx="3497400" cy="2945575"/>
          </a:xfrm>
        </p:grpSpPr>
        <p:sp>
          <p:nvSpPr>
            <p:cNvPr id="765" name="Shape 765"/>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Section 1</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&lt;hr&gt;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Section 2</a:t>
              </a: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766" name="Shape 766"/>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767" name="Shape 767"/>
          <p:cNvGrpSpPr/>
          <p:nvPr/>
        </p:nvGrpSpPr>
        <p:grpSpPr>
          <a:xfrm>
            <a:off x="4972375" y="1583175"/>
            <a:ext cx="3497400" cy="2945575"/>
            <a:chOff x="323850" y="1887975"/>
            <a:chExt cx="3497400" cy="2945575"/>
          </a:xfrm>
        </p:grpSpPr>
        <p:sp>
          <p:nvSpPr>
            <p:cNvPr id="768" name="Shape 768"/>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769" name="Shape 769"/>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770" name="Shape 770"/>
          <p:cNvPicPr preferRelativeResize="0"/>
          <p:nvPr/>
        </p:nvPicPr>
        <p:blipFill>
          <a:blip r:embed="rId3">
            <a:alphaModFix/>
          </a:blip>
          <a:stretch>
            <a:fillRect/>
          </a:stretch>
        </p:blipFill>
        <p:spPr>
          <a:xfrm>
            <a:off x="5242112" y="2448025"/>
            <a:ext cx="2957923" cy="771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776" name="Shape 77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TEXT</a:t>
            </a:r>
          </a:p>
        </p:txBody>
      </p:sp>
      <p:cxnSp>
        <p:nvCxnSpPr>
          <p:cNvPr id="777" name="Shape 77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aphicFrame>
        <p:nvGraphicFramePr>
          <p:cNvPr id="778" name="Shape 778"/>
          <p:cNvGraphicFramePr/>
          <p:nvPr/>
        </p:nvGraphicFramePr>
        <p:xfrm>
          <a:off x="909637" y="2047875"/>
          <a:ext cx="3000000" cy="3000000"/>
        </p:xfrm>
        <a:graphic>
          <a:graphicData uri="http://schemas.openxmlformats.org/drawingml/2006/table">
            <a:tbl>
              <a:tblPr>
                <a:noFill/>
                <a:tableStyleId>{1D72CDCD-5CFB-47BE-91C9-7CED54AA0016}</a:tableStyleId>
              </a:tblPr>
              <a:tblGrid>
                <a:gridCol w="952500"/>
                <a:gridCol w="1485900"/>
                <a:gridCol w="2152650"/>
                <a:gridCol w="2733675"/>
              </a:tblGrid>
              <a:tr h="200025">
                <a:tc>
                  <a:txBody>
                    <a:bodyPr>
                      <a:noAutofit/>
                    </a:bodyPr>
                    <a:lstStyle/>
                    <a:p>
                      <a:pPr lvl="0" rtl="0">
                        <a:lnSpc>
                          <a:spcPct val="115000"/>
                        </a:lnSpc>
                        <a:spcBef>
                          <a:spcPts val="0"/>
                        </a:spcBef>
                        <a:buNone/>
                      </a:pPr>
                      <a:r>
                        <a:rPr b="1" lang="en-GB" sz="10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4">
                  <a:txBody>
                    <a:bodyPr>
                      <a:noAutofit/>
                    </a:bodyPr>
                    <a:lstStyle/>
                    <a:p>
                      <a:pPr lvl="0" rtl="0">
                        <a:lnSpc>
                          <a:spcPct val="115000"/>
                        </a:lnSpc>
                        <a:spcBef>
                          <a:spcPts val="0"/>
                        </a:spcBef>
                        <a:buNone/>
                      </a:pPr>
                      <a:r>
                        <a:rPr lang="en-GB" sz="1000"/>
                        <a:t>Section Division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Division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&lt;div&gt; ... &lt;/div&gt;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(or Section) of Page Content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Line Break</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&lt;br&gt;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New line same paragraph</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Horizontal Line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&lt;hr&gt;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Line across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Span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&lt;span&gt; ... &lt;/span&gt;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Text segment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HTML / Brief</a:t>
            </a:r>
          </a:p>
        </p:txBody>
      </p:sp>
      <p:sp>
        <p:nvSpPr>
          <p:cNvPr id="198" name="Shape 198"/>
          <p:cNvSpPr txBox="1"/>
          <p:nvPr/>
        </p:nvSpPr>
        <p:spPr>
          <a:xfrm>
            <a:off x="803700" y="1613300"/>
            <a:ext cx="2135100" cy="2560500"/>
          </a:xfrm>
          <a:prstGeom prst="rect">
            <a:avLst/>
          </a:prstGeom>
          <a:noFill/>
          <a:ln>
            <a:noFill/>
          </a:ln>
        </p:spPr>
        <p:txBody>
          <a:bodyPr anchorCtr="0" anchor="t" bIns="91425" lIns="91425" rIns="91425" tIns="91425">
            <a:noAutofit/>
          </a:bodyPr>
          <a:lstStyle/>
          <a:p>
            <a:pPr lvl="0" rtl="0" algn="r">
              <a:lnSpc>
                <a:spcPct val="200000"/>
              </a:lnSpc>
              <a:spcBef>
                <a:spcPts val="0"/>
              </a:spcBef>
              <a:buNone/>
            </a:pPr>
            <a:r>
              <a:rPr b="1" lang="en-GB" sz="3000">
                <a:latin typeface="Anonymous Pro"/>
                <a:ea typeface="Anonymous Pro"/>
                <a:cs typeface="Anonymous Pro"/>
                <a:sym typeface="Anonymous Pro"/>
              </a:rPr>
              <a:t>H</a:t>
            </a:r>
            <a:r>
              <a:rPr lang="en-GB" sz="3000">
                <a:latin typeface="Anonymous Pro"/>
                <a:ea typeface="Anonymous Pro"/>
                <a:cs typeface="Anonymous Pro"/>
                <a:sym typeface="Anonymous Pro"/>
              </a:rPr>
              <a:t>yper</a:t>
            </a:r>
            <a:r>
              <a:rPr b="1" lang="en-GB" sz="3000">
                <a:latin typeface="Anonymous Pro"/>
                <a:ea typeface="Anonymous Pro"/>
                <a:cs typeface="Anonymous Pro"/>
                <a:sym typeface="Anonymous Pro"/>
              </a:rPr>
              <a:t>T</a:t>
            </a:r>
            <a:r>
              <a:rPr lang="en-GB" sz="3000">
                <a:latin typeface="Anonymous Pro"/>
                <a:ea typeface="Anonymous Pro"/>
                <a:cs typeface="Anonymous Pro"/>
                <a:sym typeface="Anonymous Pro"/>
              </a:rPr>
              <a:t>ext</a:t>
            </a:r>
          </a:p>
          <a:p>
            <a:pPr lvl="0" rtl="0" algn="r">
              <a:lnSpc>
                <a:spcPct val="100000"/>
              </a:lnSpc>
              <a:spcBef>
                <a:spcPts val="0"/>
              </a:spcBef>
              <a:buNone/>
            </a:pPr>
            <a:r>
              <a:rPr b="1" lang="en-GB" sz="3000">
                <a:latin typeface="Anonymous Pro"/>
                <a:ea typeface="Anonymous Pro"/>
                <a:cs typeface="Anonymous Pro"/>
                <a:sym typeface="Anonymous Pro"/>
              </a:rPr>
              <a:t>M</a:t>
            </a:r>
            <a:r>
              <a:rPr lang="en-GB" sz="3000">
                <a:latin typeface="Anonymous Pro"/>
                <a:ea typeface="Anonymous Pro"/>
                <a:cs typeface="Anonymous Pro"/>
                <a:sym typeface="Anonymous Pro"/>
              </a:rPr>
              <a:t>arkup</a:t>
            </a:r>
          </a:p>
          <a:p>
            <a:pPr lvl="0" rtl="0" algn="r">
              <a:lnSpc>
                <a:spcPct val="100000"/>
              </a:lnSpc>
              <a:spcBef>
                <a:spcPts val="0"/>
              </a:spcBef>
              <a:buNone/>
            </a:pPr>
            <a:r>
              <a:rPr b="1" lang="en-GB" sz="3000">
                <a:latin typeface="Anonymous Pro"/>
                <a:ea typeface="Anonymous Pro"/>
                <a:cs typeface="Anonymous Pro"/>
                <a:sym typeface="Anonymous Pro"/>
              </a:rPr>
              <a:t>L</a:t>
            </a:r>
            <a:r>
              <a:rPr lang="en-GB" sz="3000">
                <a:latin typeface="Anonymous Pro"/>
                <a:ea typeface="Anonymous Pro"/>
                <a:cs typeface="Anonymous Pro"/>
                <a:sym typeface="Anonymous Pro"/>
              </a:rPr>
              <a:t>anguage</a:t>
            </a:r>
          </a:p>
        </p:txBody>
      </p:sp>
      <p:sp>
        <p:nvSpPr>
          <p:cNvPr id="199" name="Shape 199"/>
          <p:cNvSpPr txBox="1"/>
          <p:nvPr/>
        </p:nvSpPr>
        <p:spPr>
          <a:xfrm>
            <a:off x="3162700" y="1747650"/>
            <a:ext cx="5098800" cy="425400"/>
          </a:xfrm>
          <a:prstGeom prst="rect">
            <a:avLst/>
          </a:prstGeom>
          <a:noFill/>
          <a:ln>
            <a:noFill/>
          </a:ln>
        </p:spPr>
        <p:txBody>
          <a:bodyPr anchorCtr="0" anchor="t" bIns="91425" lIns="91425" rIns="91425" tIns="91425">
            <a:noAutofit/>
          </a:bodyPr>
          <a:lstStyle/>
          <a:p>
            <a:pPr lvl="0" rtl="0">
              <a:spcBef>
                <a:spcPts val="0"/>
              </a:spcBef>
              <a:buNone/>
            </a:pPr>
            <a:r>
              <a:rPr b="1" lang="en-GB" sz="1800">
                <a:latin typeface="Open Sans"/>
                <a:ea typeface="Open Sans"/>
                <a:cs typeface="Open Sans"/>
                <a:sym typeface="Open Sans"/>
              </a:rPr>
              <a:t>Interactive text</a:t>
            </a:r>
          </a:p>
          <a:p>
            <a:pPr lvl="0" rtl="0">
              <a:spcBef>
                <a:spcPts val="0"/>
              </a:spcBef>
              <a:buNone/>
            </a:pPr>
            <a:r>
              <a:rPr lang="en-GB" sz="1800">
                <a:latin typeface="Open Sans"/>
                <a:ea typeface="Open Sans"/>
                <a:cs typeface="Open Sans"/>
                <a:sym typeface="Open Sans"/>
              </a:rPr>
              <a:t>"like clicking and images"</a:t>
            </a:r>
          </a:p>
        </p:txBody>
      </p:sp>
      <p:sp>
        <p:nvSpPr>
          <p:cNvPr id="200" name="Shape 200"/>
          <p:cNvSpPr txBox="1"/>
          <p:nvPr/>
        </p:nvSpPr>
        <p:spPr>
          <a:xfrm>
            <a:off x="3171725" y="2680850"/>
            <a:ext cx="5098800" cy="425400"/>
          </a:xfrm>
          <a:prstGeom prst="rect">
            <a:avLst/>
          </a:prstGeom>
          <a:noFill/>
          <a:ln>
            <a:noFill/>
          </a:ln>
        </p:spPr>
        <p:txBody>
          <a:bodyPr anchorCtr="0" anchor="t" bIns="91425" lIns="91425" rIns="91425" tIns="91425">
            <a:noAutofit/>
          </a:bodyPr>
          <a:lstStyle/>
          <a:p>
            <a:pPr lvl="0" rtl="0">
              <a:spcBef>
                <a:spcPts val="0"/>
              </a:spcBef>
              <a:buNone/>
            </a:pPr>
            <a:r>
              <a:rPr b="1" lang="en-GB" sz="1800"/>
              <a:t>Tags that indicate behaviors</a:t>
            </a:r>
          </a:p>
          <a:p>
            <a:pPr lvl="0" rtl="0">
              <a:spcBef>
                <a:spcPts val="0"/>
              </a:spcBef>
              <a:buNone/>
            </a:pPr>
            <a:r>
              <a:rPr lang="en-GB" sz="1800"/>
              <a:t>"I am a bold paragraph" </a:t>
            </a:r>
          </a:p>
        </p:txBody>
      </p:sp>
      <p:sp>
        <p:nvSpPr>
          <p:cNvPr id="201" name="Shape 20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DEFINITION</a:t>
            </a:r>
          </a:p>
        </p:txBody>
      </p:sp>
      <p:cxnSp>
        <p:nvCxnSpPr>
          <p:cNvPr id="202" name="Shape 202"/>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cxnSp>
        <p:nvCxnSpPr>
          <p:cNvPr id="203" name="Shape 203"/>
          <p:cNvCxnSpPr/>
          <p:nvPr/>
        </p:nvCxnSpPr>
        <p:spPr>
          <a:xfrm>
            <a:off x="2986100" y="1365400"/>
            <a:ext cx="0" cy="2657700"/>
          </a:xfrm>
          <a:prstGeom prst="straightConnector1">
            <a:avLst/>
          </a:prstGeom>
          <a:noFill/>
          <a:ln cap="flat" cmpd="sng" w="9525">
            <a:solidFill>
              <a:srgbClr val="595959"/>
            </a:solidFill>
            <a:prstDash val="solid"/>
            <a:round/>
            <a:headEnd len="lg" w="lg" type="none"/>
            <a:tailEnd len="lg" w="lg"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sp>
        <p:nvSpPr>
          <p:cNvPr id="783" name="Shape 78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03_01_containers</a:t>
            </a:r>
          </a:p>
        </p:txBody>
      </p:sp>
      <p:cxnSp>
        <p:nvCxnSpPr>
          <p:cNvPr id="784" name="Shape 78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785" name="Shape 785"/>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786" name="Shape 786"/>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787" name="Shape 787"/>
          <p:cNvSpPr txBox="1"/>
          <p:nvPr/>
        </p:nvSpPr>
        <p:spPr>
          <a:xfrm>
            <a:off x="2320500" y="3315400"/>
            <a:ext cx="45030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exercise/03_01_containers/page.html</a:t>
            </a:r>
          </a:p>
        </p:txBody>
      </p:sp>
      <p:pic>
        <p:nvPicPr>
          <p:cNvPr id="788" name="Shape 788"/>
          <p:cNvPicPr preferRelativeResize="0"/>
          <p:nvPr/>
        </p:nvPicPr>
        <p:blipFill>
          <a:blip r:embed="rId3">
            <a:alphaModFix/>
          </a:blip>
          <a:stretch>
            <a:fillRect/>
          </a:stretch>
        </p:blipFill>
        <p:spPr>
          <a:xfrm>
            <a:off x="2337650" y="1544150"/>
            <a:ext cx="4252248" cy="1771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794" name="Shape 79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795" name="Shape 795"/>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796" name="Shape 796"/>
          <p:cNvGrpSpPr/>
          <p:nvPr/>
        </p:nvGrpSpPr>
        <p:grpSpPr>
          <a:xfrm>
            <a:off x="234750" y="962620"/>
            <a:ext cx="3497400" cy="3440987"/>
            <a:chOff x="323850" y="1887968"/>
            <a:chExt cx="3497400" cy="2362504"/>
          </a:xfrm>
        </p:grpSpPr>
        <p:sp>
          <p:nvSpPr>
            <p:cNvPr id="797" name="Shape 797"/>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r>
                <a:rPr lang="en-GB" sz="1050">
                  <a:solidFill>
                    <a:srgbClr val="333333"/>
                  </a:solidFill>
                  <a:latin typeface="Consolas"/>
                  <a:ea typeface="Consolas"/>
                  <a:cs typeface="Consolas"/>
                  <a:sym typeface="Consolas"/>
                </a:rPr>
                <a:t>my-container</a:t>
              </a: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color: white;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gray;</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798" name="Shape 798"/>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799" name="Shape 799"/>
          <p:cNvGrpSpPr/>
          <p:nvPr/>
        </p:nvGrpSpPr>
        <p:grpSpPr>
          <a:xfrm>
            <a:off x="4153350" y="2618600"/>
            <a:ext cx="3497400" cy="1785000"/>
            <a:chOff x="323850" y="1585275"/>
            <a:chExt cx="3497400" cy="1785000"/>
          </a:xfrm>
        </p:grpSpPr>
        <p:sp>
          <p:nvSpPr>
            <p:cNvPr id="800" name="Shape 800"/>
            <p:cNvSpPr txBox="1"/>
            <p:nvPr/>
          </p:nvSpPr>
          <p:spPr>
            <a:xfrm>
              <a:off x="323850" y="1585275"/>
              <a:ext cx="3497400" cy="14823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801" name="Shape 801"/>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802" name="Shape 802"/>
          <p:cNvGrpSpPr/>
          <p:nvPr/>
        </p:nvGrpSpPr>
        <p:grpSpPr>
          <a:xfrm>
            <a:off x="4153350" y="962625"/>
            <a:ext cx="3497400" cy="1482300"/>
            <a:chOff x="323850" y="1887975"/>
            <a:chExt cx="3497400" cy="1482300"/>
          </a:xfrm>
        </p:grpSpPr>
        <p:sp>
          <p:nvSpPr>
            <p:cNvPr id="803" name="Shape 803"/>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&lt;div class="</a:t>
              </a:r>
              <a:r>
                <a:rPr lang="en-GB" sz="1050">
                  <a:solidFill>
                    <a:schemeClr val="dk1"/>
                  </a:solidFill>
                  <a:latin typeface="Consolas"/>
                  <a:ea typeface="Consolas"/>
                  <a:cs typeface="Consolas"/>
                  <a:sym typeface="Consolas"/>
                </a:rPr>
                <a:t>my-container</a:t>
              </a:r>
              <a:r>
                <a:rPr lang="en-GB" sz="1050">
                  <a:solidFill>
                    <a:schemeClr val="dk1"/>
                  </a:solidFill>
                  <a:latin typeface="Consolas"/>
                  <a:ea typeface="Consolas"/>
                  <a:cs typeface="Consolas"/>
                  <a:sym typeface="Consolas"/>
                </a:rPr>
                <a:t>"&gt;</a:t>
              </a:r>
            </a:p>
            <a:p>
              <a:pPr indent="457200" lvl="0" rtl="0">
                <a:lnSpc>
                  <a:spcPct val="136363"/>
                </a:lnSpc>
                <a:spcBef>
                  <a:spcPts val="0"/>
                </a:spcBef>
                <a:buNone/>
              </a:pPr>
              <a:r>
                <a:rPr lang="en-GB" sz="1050">
                  <a:solidFill>
                    <a:schemeClr val="dk1"/>
                  </a:solidFill>
                  <a:latin typeface="Consolas"/>
                  <a:ea typeface="Consolas"/>
                  <a:cs typeface="Consolas"/>
                  <a:sym typeface="Consolas"/>
                </a:rPr>
                <a:t>Grumpy Wizards make toxic brew for the </a:t>
              </a:r>
            </a:p>
            <a:p>
              <a:pPr indent="457200" lvl="0" rtl="0">
                <a:lnSpc>
                  <a:spcPct val="136363"/>
                </a:lnSpc>
                <a:spcBef>
                  <a:spcPts val="0"/>
                </a:spcBef>
                <a:buNone/>
              </a:pPr>
              <a:r>
                <a:rPr lang="en-GB" sz="1050">
                  <a:solidFill>
                    <a:schemeClr val="dk1"/>
                  </a:solidFill>
                  <a:latin typeface="Consolas"/>
                  <a:ea typeface="Consolas"/>
                  <a:cs typeface="Consolas"/>
                  <a:sym typeface="Consolas"/>
                </a:rPr>
                <a:t>Evil Queen and Jack</a:t>
              </a:r>
            </a:p>
            <a:p>
              <a:pPr lvl="0" rtl="0">
                <a:lnSpc>
                  <a:spcPct val="136363"/>
                </a:lnSpc>
                <a:spcBef>
                  <a:spcPts val="0"/>
                </a:spcBef>
                <a:buNone/>
              </a:pPr>
              <a:r>
                <a:rPr lang="en-GB" sz="1050">
                  <a:solidFill>
                    <a:schemeClr val="dk1"/>
                  </a:solidFill>
                  <a:latin typeface="Consolas"/>
                  <a:ea typeface="Consolas"/>
                  <a:cs typeface="Consolas"/>
                  <a:sym typeface="Consolas"/>
                </a:rPr>
                <a:t>&lt;/div&gt;</a:t>
              </a:r>
            </a:p>
          </p:txBody>
        </p:sp>
        <p:sp>
          <p:nvSpPr>
            <p:cNvPr id="804" name="Shape 804"/>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805" name="Shape 805"/>
          <p:cNvPicPr preferRelativeResize="0"/>
          <p:nvPr/>
        </p:nvPicPr>
        <p:blipFill>
          <a:blip r:embed="rId3">
            <a:alphaModFix/>
          </a:blip>
          <a:stretch>
            <a:fillRect/>
          </a:stretch>
        </p:blipFill>
        <p:spPr>
          <a:xfrm>
            <a:off x="4286187" y="3065650"/>
            <a:ext cx="3231724" cy="644974"/>
          </a:xfrm>
          <a:prstGeom prst="rect">
            <a:avLst/>
          </a:prstGeom>
          <a:noFill/>
          <a:ln>
            <a:noFill/>
          </a:ln>
        </p:spPr>
      </p:pic>
      <p:sp>
        <p:nvSpPr>
          <p:cNvPr id="806" name="Shape 806"/>
          <p:cNvSpPr txBox="1"/>
          <p:nvPr/>
        </p:nvSpPr>
        <p:spPr>
          <a:xfrm>
            <a:off x="2417475" y="4591975"/>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coloring works same as before</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0" name="Shape 810"/>
        <p:cNvGrpSpPr/>
        <p:nvPr/>
      </p:nvGrpSpPr>
      <p:grpSpPr>
        <a:xfrm>
          <a:off x="0" y="0"/>
          <a:ext cx="0" cy="0"/>
          <a:chOff x="0" y="0"/>
          <a:chExt cx="0" cy="0"/>
        </a:xfrm>
      </p:grpSpPr>
      <p:sp>
        <p:nvSpPr>
          <p:cNvPr id="811" name="Shape 811"/>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812" name="Shape 81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813" name="Shape 813"/>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pic>
        <p:nvPicPr>
          <p:cNvPr id="814" name="Shape 814"/>
          <p:cNvPicPr preferRelativeResize="0"/>
          <p:nvPr/>
        </p:nvPicPr>
        <p:blipFill>
          <a:blip r:embed="rId3">
            <a:alphaModFix/>
          </a:blip>
          <a:stretch>
            <a:fillRect/>
          </a:stretch>
        </p:blipFill>
        <p:spPr>
          <a:xfrm>
            <a:off x="302674" y="1663725"/>
            <a:ext cx="2826799" cy="2826799"/>
          </a:xfrm>
          <a:prstGeom prst="rect">
            <a:avLst/>
          </a:prstGeom>
          <a:noFill/>
          <a:ln>
            <a:noFill/>
          </a:ln>
        </p:spPr>
      </p:pic>
      <p:pic>
        <p:nvPicPr>
          <p:cNvPr id="815" name="Shape 815"/>
          <p:cNvPicPr preferRelativeResize="0"/>
          <p:nvPr/>
        </p:nvPicPr>
        <p:blipFill>
          <a:blip r:embed="rId4">
            <a:alphaModFix/>
          </a:blip>
          <a:stretch>
            <a:fillRect/>
          </a:stretch>
        </p:blipFill>
        <p:spPr>
          <a:xfrm>
            <a:off x="3453149" y="714375"/>
            <a:ext cx="5255697" cy="4194099"/>
          </a:xfrm>
          <a:prstGeom prst="rect">
            <a:avLst/>
          </a:prstGeom>
          <a:noFill/>
          <a:ln>
            <a:noFill/>
          </a:ln>
        </p:spPr>
      </p:pic>
      <p:sp>
        <p:nvSpPr>
          <p:cNvPr id="816" name="Shape 816"/>
          <p:cNvSpPr txBox="1"/>
          <p:nvPr/>
        </p:nvSpPr>
        <p:spPr>
          <a:xfrm>
            <a:off x="44325" y="1142325"/>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BOX MODEL</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0" name="Shape 820"/>
        <p:cNvGrpSpPr/>
        <p:nvPr/>
      </p:nvGrpSpPr>
      <p:grpSpPr>
        <a:xfrm>
          <a:off x="0" y="0"/>
          <a:ext cx="0" cy="0"/>
          <a:chOff x="0" y="0"/>
          <a:chExt cx="0" cy="0"/>
        </a:xfrm>
      </p:grpSpPr>
      <p:sp>
        <p:nvSpPr>
          <p:cNvPr id="821" name="Shape 821"/>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822" name="Shape 82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TYPES OF SELECTORS</a:t>
            </a:r>
          </a:p>
        </p:txBody>
      </p:sp>
      <p:cxnSp>
        <p:nvCxnSpPr>
          <p:cNvPr id="823" name="Shape 823"/>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824" name="Shape 824"/>
          <p:cNvGrpSpPr/>
          <p:nvPr/>
        </p:nvGrpSpPr>
        <p:grpSpPr>
          <a:xfrm>
            <a:off x="234750" y="962620"/>
            <a:ext cx="3497400" cy="3440987"/>
            <a:chOff x="323850" y="1887968"/>
            <a:chExt cx="3497400" cy="2362504"/>
          </a:xfrm>
        </p:grpSpPr>
        <p:sp>
          <p:nvSpPr>
            <p:cNvPr id="825" name="Shape 825"/>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.my-container</a:t>
              </a: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color: white;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gray;</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width: 160px;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padding: 20px;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margin: 10px auto;</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border: 5px dotted black;</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border-radius: 10px;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box-shadow: 5px 5px 0 yellow;</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826" name="Shape 826"/>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827" name="Shape 827"/>
          <p:cNvGrpSpPr/>
          <p:nvPr/>
        </p:nvGrpSpPr>
        <p:grpSpPr>
          <a:xfrm>
            <a:off x="4153350" y="2618600"/>
            <a:ext cx="3497400" cy="1785000"/>
            <a:chOff x="323850" y="1585275"/>
            <a:chExt cx="3497400" cy="1785000"/>
          </a:xfrm>
        </p:grpSpPr>
        <p:sp>
          <p:nvSpPr>
            <p:cNvPr id="828" name="Shape 828"/>
            <p:cNvSpPr txBox="1"/>
            <p:nvPr/>
          </p:nvSpPr>
          <p:spPr>
            <a:xfrm>
              <a:off x="323850" y="1585275"/>
              <a:ext cx="3497400" cy="14823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829" name="Shape 829"/>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830" name="Shape 830"/>
          <p:cNvGrpSpPr/>
          <p:nvPr/>
        </p:nvGrpSpPr>
        <p:grpSpPr>
          <a:xfrm>
            <a:off x="4153350" y="962625"/>
            <a:ext cx="3497400" cy="1482300"/>
            <a:chOff x="323850" y="1887975"/>
            <a:chExt cx="3497400" cy="1482300"/>
          </a:xfrm>
        </p:grpSpPr>
        <p:sp>
          <p:nvSpPr>
            <p:cNvPr id="831" name="Shape 831"/>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&lt;div class="</a:t>
              </a:r>
              <a:r>
                <a:rPr lang="en-GB" sz="1050">
                  <a:solidFill>
                    <a:schemeClr val="dk1"/>
                  </a:solidFill>
                  <a:latin typeface="Consolas"/>
                  <a:ea typeface="Consolas"/>
                  <a:cs typeface="Consolas"/>
                  <a:sym typeface="Consolas"/>
                </a:rPr>
                <a:t>my-container</a:t>
              </a:r>
              <a:r>
                <a:rPr lang="en-GB" sz="1050">
                  <a:solidFill>
                    <a:schemeClr val="dk1"/>
                  </a:solidFill>
                  <a:latin typeface="Consolas"/>
                  <a:ea typeface="Consolas"/>
                  <a:cs typeface="Consolas"/>
                  <a:sym typeface="Consolas"/>
                </a:rPr>
                <a:t>"&gt;</a:t>
              </a:r>
            </a:p>
            <a:p>
              <a:pPr indent="457200" lvl="0" rtl="0">
                <a:lnSpc>
                  <a:spcPct val="136363"/>
                </a:lnSpc>
                <a:spcBef>
                  <a:spcPts val="0"/>
                </a:spcBef>
                <a:buNone/>
              </a:pPr>
              <a:r>
                <a:rPr lang="en-GB" sz="1050">
                  <a:solidFill>
                    <a:schemeClr val="dk1"/>
                  </a:solidFill>
                  <a:latin typeface="Consolas"/>
                  <a:ea typeface="Consolas"/>
                  <a:cs typeface="Consolas"/>
                  <a:sym typeface="Consolas"/>
                </a:rPr>
                <a:t>Grumpy Wizards make toxic brew for the </a:t>
              </a:r>
            </a:p>
            <a:p>
              <a:pPr indent="457200" lvl="0" rtl="0">
                <a:lnSpc>
                  <a:spcPct val="136363"/>
                </a:lnSpc>
                <a:spcBef>
                  <a:spcPts val="0"/>
                </a:spcBef>
                <a:buNone/>
              </a:pPr>
              <a:r>
                <a:rPr lang="en-GB" sz="1050">
                  <a:solidFill>
                    <a:schemeClr val="dk1"/>
                  </a:solidFill>
                  <a:latin typeface="Consolas"/>
                  <a:ea typeface="Consolas"/>
                  <a:cs typeface="Consolas"/>
                  <a:sym typeface="Consolas"/>
                </a:rPr>
                <a:t>Evil Queen and Jack</a:t>
              </a:r>
            </a:p>
            <a:p>
              <a:pPr lvl="0" rtl="0">
                <a:lnSpc>
                  <a:spcPct val="136363"/>
                </a:lnSpc>
                <a:spcBef>
                  <a:spcPts val="0"/>
                </a:spcBef>
                <a:buNone/>
              </a:pPr>
              <a:r>
                <a:rPr lang="en-GB" sz="1050">
                  <a:solidFill>
                    <a:schemeClr val="dk1"/>
                  </a:solidFill>
                  <a:latin typeface="Consolas"/>
                  <a:ea typeface="Consolas"/>
                  <a:cs typeface="Consolas"/>
                  <a:sym typeface="Consolas"/>
                </a:rPr>
                <a:t>&lt;/div&gt;</a:t>
              </a:r>
            </a:p>
          </p:txBody>
        </p:sp>
        <p:sp>
          <p:nvSpPr>
            <p:cNvPr id="832" name="Shape 832"/>
            <p:cNvSpPr txBox="1"/>
            <p:nvPr/>
          </p:nvSpPr>
          <p:spPr>
            <a:xfrm>
              <a:off x="323850" y="30675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833" name="Shape 833"/>
          <p:cNvPicPr preferRelativeResize="0"/>
          <p:nvPr/>
        </p:nvPicPr>
        <p:blipFill>
          <a:blip r:embed="rId3">
            <a:alphaModFix/>
          </a:blip>
          <a:stretch>
            <a:fillRect/>
          </a:stretch>
        </p:blipFill>
        <p:spPr>
          <a:xfrm>
            <a:off x="4207050" y="3031049"/>
            <a:ext cx="3343501" cy="744025"/>
          </a:xfrm>
          <a:prstGeom prst="rect">
            <a:avLst/>
          </a:prstGeom>
          <a:noFill/>
          <a:ln>
            <a:noFill/>
          </a:ln>
        </p:spPr>
      </p:pic>
      <p:sp>
        <p:nvSpPr>
          <p:cNvPr id="834" name="Shape 834"/>
          <p:cNvSpPr txBox="1"/>
          <p:nvPr/>
        </p:nvSpPr>
        <p:spPr>
          <a:xfrm>
            <a:off x="234750" y="4575450"/>
            <a:ext cx="7064700" cy="343500"/>
          </a:xfrm>
          <a:prstGeom prst="rect">
            <a:avLst/>
          </a:prstGeom>
          <a:noFill/>
          <a:ln>
            <a:noFill/>
          </a:ln>
        </p:spPr>
        <p:txBody>
          <a:bodyPr anchorCtr="0" anchor="t" bIns="91425" lIns="91425" rIns="91425" tIns="91425">
            <a:noAutofit/>
          </a:bodyPr>
          <a:lstStyle/>
          <a:p>
            <a:pPr lvl="0">
              <a:spcBef>
                <a:spcPts val="0"/>
              </a:spcBef>
              <a:buNone/>
            </a:pPr>
            <a:r>
              <a:rPr lang="en-GB"/>
              <a:t>example of a simple layout: </a:t>
            </a:r>
            <a:r>
              <a:rPr lang="en-GB" u="sng">
                <a:solidFill>
                  <a:schemeClr val="hlink"/>
                </a:solidFill>
                <a:hlinkClick r:id="rId4"/>
              </a:rPr>
              <a:t>http://codepen.io/hyperclass/pen/QdLeWb</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x="0" y="0"/>
          <a:ext cx="0" cy="0"/>
          <a:chOff x="0" y="0"/>
          <a:chExt cx="0" cy="0"/>
        </a:xfrm>
      </p:grpSpPr>
      <p:sp>
        <p:nvSpPr>
          <p:cNvPr id="839" name="Shape 83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03_02_container_style</a:t>
            </a:r>
          </a:p>
        </p:txBody>
      </p:sp>
      <p:cxnSp>
        <p:nvCxnSpPr>
          <p:cNvPr id="840" name="Shape 84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841" name="Shape 84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842" name="Shape 842"/>
          <p:cNvSpPr txBox="1"/>
          <p:nvPr/>
        </p:nvSpPr>
        <p:spPr>
          <a:xfrm>
            <a:off x="354425" y="7875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843" name="Shape 843"/>
          <p:cNvSpPr txBox="1"/>
          <p:nvPr/>
        </p:nvSpPr>
        <p:spPr>
          <a:xfrm>
            <a:off x="4898675" y="2061750"/>
            <a:ext cx="39165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a:latin typeface="Hammersmith One"/>
                <a:ea typeface="Hammersmith One"/>
                <a:cs typeface="Hammersmith One"/>
                <a:sym typeface="Hammersmith One"/>
              </a:rPr>
              <a:t>exercise/03_02_container_style/page.css</a:t>
            </a:r>
          </a:p>
        </p:txBody>
      </p:sp>
      <p:pic>
        <p:nvPicPr>
          <p:cNvPr id="844" name="Shape 844"/>
          <p:cNvPicPr preferRelativeResize="0"/>
          <p:nvPr/>
        </p:nvPicPr>
        <p:blipFill>
          <a:blip r:embed="rId3">
            <a:alphaModFix/>
          </a:blip>
          <a:stretch>
            <a:fillRect/>
          </a:stretch>
        </p:blipFill>
        <p:spPr>
          <a:xfrm>
            <a:off x="354428" y="1210925"/>
            <a:ext cx="4404797" cy="30133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8" name="Shape 848"/>
        <p:cNvGrpSpPr/>
        <p:nvPr/>
      </p:nvGrpSpPr>
      <p:grpSpPr>
        <a:xfrm>
          <a:off x="0" y="0"/>
          <a:ext cx="0" cy="0"/>
          <a:chOff x="0" y="0"/>
          <a:chExt cx="0" cy="0"/>
        </a:xfrm>
      </p:grpSpPr>
      <p:sp>
        <p:nvSpPr>
          <p:cNvPr id="849" name="Shape 84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02_02_text_style</a:t>
            </a:r>
          </a:p>
        </p:txBody>
      </p:sp>
      <p:cxnSp>
        <p:nvCxnSpPr>
          <p:cNvPr id="850" name="Shape 85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851" name="Shape 85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graphicFrame>
        <p:nvGraphicFramePr>
          <p:cNvPr id="852" name="Shape 852"/>
          <p:cNvGraphicFramePr/>
          <p:nvPr/>
        </p:nvGraphicFramePr>
        <p:xfrm>
          <a:off x="782425" y="1835900"/>
          <a:ext cx="3000000" cy="3000000"/>
        </p:xfrm>
        <a:graphic>
          <a:graphicData uri="http://schemas.openxmlformats.org/drawingml/2006/table">
            <a:tbl>
              <a:tblPr>
                <a:noFill/>
                <a:tableStyleId>{1D72CDCD-5CFB-47BE-91C9-7CED54AA0016}</a:tableStyleId>
              </a:tblPr>
              <a:tblGrid>
                <a:gridCol w="952500"/>
                <a:gridCol w="1485900"/>
                <a:gridCol w="2152650"/>
                <a:gridCol w="2733675"/>
              </a:tblGrid>
              <a:tr h="200025">
                <a:tc>
                  <a:txBody>
                    <a:bodyPr>
                      <a:noAutofit/>
                    </a:bodyPr>
                    <a:lstStyle/>
                    <a:p>
                      <a:pPr lvl="0" rtl="0">
                        <a:lnSpc>
                          <a:spcPct val="115000"/>
                        </a:lnSpc>
                        <a:spcBef>
                          <a:spcPts val="0"/>
                        </a:spcBef>
                        <a:buNone/>
                      </a:pPr>
                      <a:r>
                        <a:rPr b="1" lang="en-GB" sz="10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6">
                  <a:txBody>
                    <a:bodyPr>
                      <a:noAutofit/>
                    </a:bodyPr>
                    <a:lstStyle/>
                    <a:p>
                      <a:pPr lvl="0" rtl="0">
                        <a:lnSpc>
                          <a:spcPct val="115000"/>
                        </a:lnSpc>
                        <a:spcBef>
                          <a:spcPts val="0"/>
                        </a:spcBef>
                        <a:buNone/>
                      </a:pPr>
                      <a:r>
                        <a:rPr lang="en-GB" sz="1000"/>
                        <a:t>Lists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Ordered List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&lt;ol&gt; ... &lt;/ol&gt;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numbered</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Un-ordered List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&lt;ul&gt; ... &lt;/ul&gt;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bullets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76250">
                <a:tc vMerge="1"/>
                <a:tc>
                  <a:txBody>
                    <a:bodyPr>
                      <a:noAutofit/>
                    </a:bodyPr>
                    <a:lstStyle/>
                    <a:p>
                      <a:pPr lvl="0" rtl="0">
                        <a:lnSpc>
                          <a:spcPct val="115000"/>
                        </a:lnSpc>
                        <a:spcBef>
                          <a:spcPts val="0"/>
                        </a:spcBef>
                        <a:buNone/>
                      </a:pPr>
                      <a:r>
                        <a:rPr lang="en-GB" sz="1000"/>
                        <a:t>List Item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&lt;ul&gt;</a:t>
                      </a:r>
                    </a:p>
                    <a:p>
                      <a:pPr lvl="0" rtl="0">
                        <a:lnSpc>
                          <a:spcPct val="115000"/>
                        </a:lnSpc>
                        <a:spcBef>
                          <a:spcPts val="0"/>
                        </a:spcBef>
                        <a:buNone/>
                      </a:pPr>
                      <a:r>
                        <a:rPr lang="en-GB" sz="1000"/>
                        <a:t>&lt;li&gt; ... &lt;/li&gt;</a:t>
                      </a:r>
                    </a:p>
                    <a:p>
                      <a:pPr lvl="0" rtl="0">
                        <a:lnSpc>
                          <a:spcPct val="115000"/>
                        </a:lnSpc>
                        <a:spcBef>
                          <a:spcPts val="0"/>
                        </a:spcBef>
                        <a:buNone/>
                      </a:pPr>
                      <a:r>
                        <a:rPr lang="en-GB" sz="1000"/>
                        <a:t>&lt;/ul&gt;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within ordered or unordered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a:txBody>
                    <a:bodyPr>
                      <a:noAutofit/>
                    </a:bodyPr>
                    <a:lstStyle/>
                    <a:p>
                      <a:pPr lvl="0" rtl="0">
                        <a:lnSpc>
                          <a:spcPct val="115000"/>
                        </a:lnSpc>
                        <a:spcBef>
                          <a:spcPts val="0"/>
                        </a:spcBef>
                        <a:buNone/>
                      </a:pPr>
                      <a:r>
                        <a:rPr lang="en-GB" sz="1000"/>
                        <a:t>Definition List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&lt;dl&gt; ... &lt;/dl&gt;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76250">
                <a:tc vMerge="1"/>
                <a:tc>
                  <a:txBody>
                    <a:bodyPr>
                      <a:noAutofit/>
                    </a:bodyPr>
                    <a:lstStyle/>
                    <a:p>
                      <a:pPr lvl="0" rtl="0">
                        <a:lnSpc>
                          <a:spcPct val="115000"/>
                        </a:lnSpc>
                        <a:spcBef>
                          <a:spcPts val="0"/>
                        </a:spcBef>
                        <a:buNone/>
                      </a:pPr>
                      <a:r>
                        <a:rPr lang="en-GB" sz="1000"/>
                        <a:t>Definition Term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&lt;dl&gt;</a:t>
                      </a:r>
                    </a:p>
                    <a:p>
                      <a:pPr lvl="0" rtl="0">
                        <a:lnSpc>
                          <a:spcPct val="115000"/>
                        </a:lnSpc>
                        <a:spcBef>
                          <a:spcPts val="0"/>
                        </a:spcBef>
                        <a:buNone/>
                      </a:pPr>
                      <a:r>
                        <a:rPr lang="en-GB" sz="1000"/>
                        <a:t>&lt;dt&gt; ... &lt;/dt&gt;</a:t>
                      </a:r>
                    </a:p>
                    <a:p>
                      <a:pPr lvl="0" rtl="0">
                        <a:lnSpc>
                          <a:spcPct val="115000"/>
                        </a:lnSpc>
                        <a:spcBef>
                          <a:spcPts val="0"/>
                        </a:spcBef>
                        <a:buNone/>
                      </a:pPr>
                      <a:r>
                        <a:rPr lang="en-GB" sz="1000"/>
                        <a:t>&lt;/dl&gt;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within &lt;dl&gt;...&lt;/dl&gt;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76250">
                <a:tc vMerge="1"/>
                <a:tc>
                  <a:txBody>
                    <a:bodyPr>
                      <a:noAutofit/>
                    </a:bodyPr>
                    <a:lstStyle/>
                    <a:p>
                      <a:pPr lvl="0" rtl="0">
                        <a:lnSpc>
                          <a:spcPct val="115000"/>
                        </a:lnSpc>
                        <a:spcBef>
                          <a:spcPts val="0"/>
                        </a:spcBef>
                        <a:buNone/>
                      </a:pPr>
                      <a:r>
                        <a:rPr lang="en-GB" sz="1000"/>
                        <a:t>Detailed Definition of term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&lt;dl&gt;</a:t>
                      </a:r>
                    </a:p>
                    <a:p>
                      <a:pPr lvl="0" rtl="0">
                        <a:lnSpc>
                          <a:spcPct val="115000"/>
                        </a:lnSpc>
                        <a:spcBef>
                          <a:spcPts val="0"/>
                        </a:spcBef>
                        <a:buNone/>
                      </a:pPr>
                      <a:r>
                        <a:rPr lang="en-GB" sz="1000"/>
                        <a:t>&lt;dd&gt; ... &lt;/dd&gt;</a:t>
                      </a:r>
                    </a:p>
                    <a:p>
                      <a:pPr lvl="0" rtl="0">
                        <a:lnSpc>
                          <a:spcPct val="115000"/>
                        </a:lnSpc>
                        <a:spcBef>
                          <a:spcPts val="0"/>
                        </a:spcBef>
                        <a:buNone/>
                      </a:pPr>
                      <a:r>
                        <a:rPr lang="en-GB" sz="1000"/>
                        <a:t>&lt;/dl&gt;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within &lt;dl&gt;...&lt;/dl&gt;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853" name="Shape 853"/>
          <p:cNvSpPr txBox="1"/>
          <p:nvPr/>
        </p:nvSpPr>
        <p:spPr>
          <a:xfrm>
            <a:off x="2900250" y="135405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3 types of lists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7" name="Shape 857"/>
        <p:cNvGrpSpPr/>
        <p:nvPr/>
      </p:nvGrpSpPr>
      <p:grpSpPr>
        <a:xfrm>
          <a:off x="0" y="0"/>
          <a:ext cx="0" cy="0"/>
          <a:chOff x="0" y="0"/>
          <a:chExt cx="0" cy="0"/>
        </a:xfrm>
      </p:grpSpPr>
      <p:sp>
        <p:nvSpPr>
          <p:cNvPr id="858" name="Shape 858"/>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859" name="Shape 85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860" name="Shape 86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861" name="Shape 861"/>
          <p:cNvSpPr txBox="1"/>
          <p:nvPr/>
        </p:nvSpPr>
        <p:spPr>
          <a:xfrm>
            <a:off x="2422950" y="932100"/>
            <a:ext cx="42981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OL</a:t>
            </a:r>
            <a:r>
              <a:rPr lang="en-GB" sz="1800">
                <a:solidFill>
                  <a:schemeClr val="dk1"/>
                </a:solidFill>
                <a:latin typeface="Hammersmith One"/>
                <a:ea typeface="Hammersmith One"/>
                <a:cs typeface="Hammersmith One"/>
                <a:sym typeface="Hammersmith One"/>
              </a:rPr>
              <a:t>: ordered list</a:t>
            </a:r>
          </a:p>
          <a:p>
            <a:pPr lvl="0" rtl="0" algn="ctr">
              <a:spcBef>
                <a:spcPts val="0"/>
              </a:spcBef>
              <a:buNone/>
            </a:pPr>
            <a:r>
              <a:rPr lang="en-GB" sz="1800">
                <a:solidFill>
                  <a:schemeClr val="dk1"/>
                </a:solidFill>
                <a:latin typeface="Hammersmith One"/>
                <a:ea typeface="Hammersmith One"/>
                <a:cs typeface="Hammersmith One"/>
                <a:sym typeface="Hammersmith One"/>
              </a:rPr>
              <a:t>list items are numbered</a:t>
            </a:r>
          </a:p>
        </p:txBody>
      </p:sp>
      <p:grpSp>
        <p:nvGrpSpPr>
          <p:cNvPr id="862" name="Shape 862"/>
          <p:cNvGrpSpPr/>
          <p:nvPr/>
        </p:nvGrpSpPr>
        <p:grpSpPr>
          <a:xfrm>
            <a:off x="628650" y="1583175"/>
            <a:ext cx="3497400" cy="2945575"/>
            <a:chOff x="323850" y="1887975"/>
            <a:chExt cx="3497400" cy="2945575"/>
          </a:xfrm>
        </p:grpSpPr>
        <p:sp>
          <p:nvSpPr>
            <p:cNvPr id="863" name="Shape 863"/>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&lt;ol&gt;</a:t>
              </a:r>
            </a:p>
            <a:p>
              <a:pPr lvl="0" rtl="0">
                <a:lnSpc>
                  <a:spcPct val="136363"/>
                </a:lnSpc>
                <a:spcBef>
                  <a:spcPts val="0"/>
                </a:spcBef>
                <a:buNone/>
              </a:pPr>
              <a:r>
                <a:rPr lang="en-GB" sz="1050">
                  <a:solidFill>
                    <a:srgbClr val="333333"/>
                  </a:solidFill>
                  <a:latin typeface="Consolas"/>
                  <a:ea typeface="Consolas"/>
                  <a:cs typeface="Consolas"/>
                  <a:sym typeface="Consolas"/>
                </a:rPr>
                <a:t>    &lt;li&gt;melt butter and chocolate&lt;/li&gt;</a:t>
              </a:r>
            </a:p>
            <a:p>
              <a:pPr lvl="0" rtl="0">
                <a:lnSpc>
                  <a:spcPct val="136363"/>
                </a:lnSpc>
                <a:spcBef>
                  <a:spcPts val="0"/>
                </a:spcBef>
                <a:buNone/>
              </a:pPr>
              <a:r>
                <a:rPr lang="en-GB" sz="1050">
                  <a:solidFill>
                    <a:srgbClr val="333333"/>
                  </a:solidFill>
                  <a:latin typeface="Consolas"/>
                  <a:ea typeface="Consolas"/>
                  <a:cs typeface="Consolas"/>
                  <a:sym typeface="Consolas"/>
                </a:rPr>
                <a:t>    &lt;li&gt;add salt&lt;/li&gt;</a:t>
              </a:r>
            </a:p>
            <a:p>
              <a:pPr lvl="0" rtl="0">
                <a:lnSpc>
                  <a:spcPct val="136363"/>
                </a:lnSpc>
                <a:spcBef>
                  <a:spcPts val="0"/>
                </a:spcBef>
                <a:buNone/>
              </a:pPr>
              <a:r>
                <a:rPr lang="en-GB" sz="1050">
                  <a:solidFill>
                    <a:srgbClr val="333333"/>
                  </a:solidFill>
                  <a:latin typeface="Consolas"/>
                  <a:ea typeface="Consolas"/>
                  <a:cs typeface="Consolas"/>
                  <a:sym typeface="Consolas"/>
                </a:rPr>
                <a:t>    &lt;li&gt;buy a cake&lt;/li&gt;</a:t>
              </a:r>
            </a:p>
            <a:p>
              <a:pPr lvl="0" rtl="0">
                <a:lnSpc>
                  <a:spcPct val="136363"/>
                </a:lnSpc>
                <a:spcBef>
                  <a:spcPts val="0"/>
                </a:spcBef>
                <a:buNone/>
              </a:pPr>
              <a:r>
                <a:rPr lang="en-GB" sz="1050">
                  <a:solidFill>
                    <a:srgbClr val="333333"/>
                  </a:solidFill>
                  <a:latin typeface="Consolas"/>
                  <a:ea typeface="Consolas"/>
                  <a:cs typeface="Consolas"/>
                  <a:sym typeface="Consolas"/>
                </a:rPr>
                <a:t>&lt;/ol&gt;</a:t>
              </a: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864" name="Shape 864"/>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865" name="Shape 865"/>
          <p:cNvGrpSpPr/>
          <p:nvPr/>
        </p:nvGrpSpPr>
        <p:grpSpPr>
          <a:xfrm>
            <a:off x="4972375" y="1583175"/>
            <a:ext cx="3497400" cy="2945575"/>
            <a:chOff x="323850" y="1887975"/>
            <a:chExt cx="3497400" cy="2945575"/>
          </a:xfrm>
        </p:grpSpPr>
        <p:sp>
          <p:nvSpPr>
            <p:cNvPr id="866" name="Shape 866"/>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867" name="Shape 867"/>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868" name="Shape 868"/>
          <p:cNvPicPr preferRelativeResize="0"/>
          <p:nvPr/>
        </p:nvPicPr>
        <p:blipFill>
          <a:blip r:embed="rId3">
            <a:alphaModFix/>
          </a:blip>
          <a:stretch>
            <a:fillRect/>
          </a:stretch>
        </p:blipFill>
        <p:spPr>
          <a:xfrm>
            <a:off x="5004575" y="2557149"/>
            <a:ext cx="3382023" cy="767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874" name="Shape 87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875" name="Shape 875"/>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876" name="Shape 876"/>
          <p:cNvSpPr txBox="1"/>
          <p:nvPr/>
        </p:nvSpPr>
        <p:spPr>
          <a:xfrm>
            <a:off x="2422950" y="932100"/>
            <a:ext cx="42981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U</a:t>
            </a:r>
            <a:r>
              <a:rPr lang="en-GB" sz="1800">
                <a:solidFill>
                  <a:schemeClr val="dk1"/>
                </a:solidFill>
                <a:latin typeface="Hammersmith One"/>
                <a:ea typeface="Hammersmith One"/>
                <a:cs typeface="Hammersmith One"/>
                <a:sym typeface="Hammersmith One"/>
              </a:rPr>
              <a:t>L: un-ordered list</a:t>
            </a:r>
          </a:p>
          <a:p>
            <a:pPr lvl="0" rtl="0" algn="ctr">
              <a:spcBef>
                <a:spcPts val="0"/>
              </a:spcBef>
              <a:buNone/>
            </a:pPr>
            <a:r>
              <a:rPr lang="en-GB" sz="1800">
                <a:solidFill>
                  <a:schemeClr val="dk1"/>
                </a:solidFill>
                <a:latin typeface="Hammersmith One"/>
                <a:ea typeface="Hammersmith One"/>
                <a:cs typeface="Hammersmith One"/>
                <a:sym typeface="Hammersmith One"/>
              </a:rPr>
              <a:t>list items are bulleted</a:t>
            </a:r>
          </a:p>
        </p:txBody>
      </p:sp>
      <p:grpSp>
        <p:nvGrpSpPr>
          <p:cNvPr id="877" name="Shape 877"/>
          <p:cNvGrpSpPr/>
          <p:nvPr/>
        </p:nvGrpSpPr>
        <p:grpSpPr>
          <a:xfrm>
            <a:off x="628650" y="1583175"/>
            <a:ext cx="3497400" cy="2945575"/>
            <a:chOff x="323850" y="1887975"/>
            <a:chExt cx="3497400" cy="2945575"/>
          </a:xfrm>
        </p:grpSpPr>
        <p:sp>
          <p:nvSpPr>
            <p:cNvPr id="878" name="Shape 878"/>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&lt;ul&gt;</a:t>
              </a:r>
            </a:p>
            <a:p>
              <a:pPr lvl="0" rtl="0">
                <a:lnSpc>
                  <a:spcPct val="136363"/>
                </a:lnSpc>
                <a:spcBef>
                  <a:spcPts val="0"/>
                </a:spcBef>
                <a:buNone/>
              </a:pPr>
              <a:r>
                <a:rPr lang="en-GB" sz="1050">
                  <a:solidFill>
                    <a:srgbClr val="333333"/>
                  </a:solidFill>
                  <a:latin typeface="Consolas"/>
                  <a:ea typeface="Consolas"/>
                  <a:cs typeface="Consolas"/>
                  <a:sym typeface="Consolas"/>
                </a:rPr>
                <a:t>    &lt;li&gt;250g butter&lt;/li&gt;</a:t>
              </a:r>
            </a:p>
            <a:p>
              <a:pPr lvl="0" rtl="0">
                <a:lnSpc>
                  <a:spcPct val="136363"/>
                </a:lnSpc>
                <a:spcBef>
                  <a:spcPts val="0"/>
                </a:spcBef>
                <a:buNone/>
              </a:pPr>
              <a:r>
                <a:rPr lang="en-GB" sz="1050">
                  <a:solidFill>
                    <a:srgbClr val="333333"/>
                  </a:solidFill>
                  <a:latin typeface="Consolas"/>
                  <a:ea typeface="Consolas"/>
                  <a:cs typeface="Consolas"/>
                  <a:sym typeface="Consolas"/>
                </a:rPr>
                <a:t>    &lt;li&gt;2 teaspoon salt&lt;/li&gt;</a:t>
              </a:r>
            </a:p>
            <a:p>
              <a:pPr lvl="0" rtl="0">
                <a:lnSpc>
                  <a:spcPct val="136363"/>
                </a:lnSpc>
                <a:spcBef>
                  <a:spcPts val="0"/>
                </a:spcBef>
                <a:buNone/>
              </a:pPr>
              <a:r>
                <a:rPr lang="en-GB" sz="1050">
                  <a:solidFill>
                    <a:srgbClr val="333333"/>
                  </a:solidFill>
                  <a:latin typeface="Consolas"/>
                  <a:ea typeface="Consolas"/>
                  <a:cs typeface="Consolas"/>
                  <a:sym typeface="Consolas"/>
                </a:rPr>
                <a:t>    &lt;li&gt;1 cup chocolate chips&lt;/li&gt;</a:t>
              </a:r>
            </a:p>
            <a:p>
              <a:pPr lvl="0" rtl="0">
                <a:lnSpc>
                  <a:spcPct val="136363"/>
                </a:lnSpc>
                <a:spcBef>
                  <a:spcPts val="0"/>
                </a:spcBef>
                <a:buNone/>
              </a:pPr>
              <a:r>
                <a:rPr lang="en-GB" sz="1050">
                  <a:solidFill>
                    <a:srgbClr val="333333"/>
                  </a:solidFill>
                  <a:latin typeface="Consolas"/>
                  <a:ea typeface="Consolas"/>
                  <a:cs typeface="Consolas"/>
                  <a:sym typeface="Consolas"/>
                </a:rPr>
                <a:t>&lt;/ul&gt;</a:t>
              </a: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879" name="Shape 879"/>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880" name="Shape 880"/>
          <p:cNvGrpSpPr/>
          <p:nvPr/>
        </p:nvGrpSpPr>
        <p:grpSpPr>
          <a:xfrm>
            <a:off x="4972375" y="1583175"/>
            <a:ext cx="3497400" cy="2945575"/>
            <a:chOff x="323850" y="1887975"/>
            <a:chExt cx="3497400" cy="2945575"/>
          </a:xfrm>
        </p:grpSpPr>
        <p:sp>
          <p:nvSpPr>
            <p:cNvPr id="881" name="Shape 881"/>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882" name="Shape 882"/>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883" name="Shape 883"/>
          <p:cNvPicPr preferRelativeResize="0"/>
          <p:nvPr/>
        </p:nvPicPr>
        <p:blipFill>
          <a:blip r:embed="rId3">
            <a:alphaModFix/>
          </a:blip>
          <a:stretch>
            <a:fillRect/>
          </a:stretch>
        </p:blipFill>
        <p:spPr>
          <a:xfrm>
            <a:off x="5147425" y="2458149"/>
            <a:ext cx="3147299" cy="751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7" name="Shape 887"/>
        <p:cNvGrpSpPr/>
        <p:nvPr/>
      </p:nvGrpSpPr>
      <p:grpSpPr>
        <a:xfrm>
          <a:off x="0" y="0"/>
          <a:ext cx="0" cy="0"/>
          <a:chOff x="0" y="0"/>
          <a:chExt cx="0" cy="0"/>
        </a:xfrm>
      </p:grpSpPr>
      <p:sp>
        <p:nvSpPr>
          <p:cNvPr id="888" name="Shape 888"/>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889" name="Shape 88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890" name="Shape 89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891" name="Shape 891"/>
          <p:cNvSpPr txBox="1"/>
          <p:nvPr/>
        </p:nvSpPr>
        <p:spPr>
          <a:xfrm>
            <a:off x="2422950" y="932100"/>
            <a:ext cx="4298100" cy="425400"/>
          </a:xfrm>
          <a:prstGeom prst="rect">
            <a:avLst/>
          </a:prstGeom>
          <a:noFill/>
          <a:ln>
            <a:noFill/>
          </a:ln>
        </p:spPr>
        <p:txBody>
          <a:bodyPr anchorCtr="0" anchor="ctr" bIns="91425" lIns="91425" rIns="91425" tIns="91425">
            <a:noAutofit/>
          </a:bodyPr>
          <a:lstStyle/>
          <a:p>
            <a:pPr lvl="0" rtl="0" algn="ctr">
              <a:spcBef>
                <a:spcPts val="0"/>
              </a:spcBef>
              <a:buNone/>
            </a:pPr>
            <a:r>
              <a:rPr lang="en-GB" sz="1800">
                <a:solidFill>
                  <a:schemeClr val="dk1"/>
                </a:solidFill>
                <a:latin typeface="Hammersmith One"/>
                <a:ea typeface="Hammersmith One"/>
                <a:cs typeface="Hammersmith One"/>
                <a:sym typeface="Hammersmith One"/>
              </a:rPr>
              <a:t>D</a:t>
            </a:r>
            <a:r>
              <a:rPr lang="en-GB" sz="1800">
                <a:solidFill>
                  <a:schemeClr val="dk1"/>
                </a:solidFill>
                <a:latin typeface="Hammersmith One"/>
                <a:ea typeface="Hammersmith One"/>
                <a:cs typeface="Hammersmith One"/>
                <a:sym typeface="Hammersmith One"/>
              </a:rPr>
              <a:t>L: description list</a:t>
            </a:r>
          </a:p>
          <a:p>
            <a:pPr lvl="0" rtl="0" algn="ctr">
              <a:spcBef>
                <a:spcPts val="0"/>
              </a:spcBef>
              <a:buNone/>
            </a:pPr>
            <a:r>
              <a:rPr lang="en-GB" sz="1800">
                <a:solidFill>
                  <a:schemeClr val="dk1"/>
                </a:solidFill>
                <a:latin typeface="Hammersmith One"/>
                <a:ea typeface="Hammersmith One"/>
                <a:cs typeface="Hammersmith One"/>
                <a:sym typeface="Hammersmith One"/>
              </a:rPr>
              <a:t>title + description</a:t>
            </a:r>
          </a:p>
        </p:txBody>
      </p:sp>
      <p:grpSp>
        <p:nvGrpSpPr>
          <p:cNvPr id="892" name="Shape 892"/>
          <p:cNvGrpSpPr/>
          <p:nvPr/>
        </p:nvGrpSpPr>
        <p:grpSpPr>
          <a:xfrm>
            <a:off x="628650" y="1583175"/>
            <a:ext cx="3497400" cy="2945575"/>
            <a:chOff x="323850" y="1887975"/>
            <a:chExt cx="3497400" cy="2945575"/>
          </a:xfrm>
        </p:grpSpPr>
        <p:sp>
          <p:nvSpPr>
            <p:cNvPr id="893" name="Shape 893"/>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&lt;dl&gt;</a:t>
              </a:r>
            </a:p>
            <a:p>
              <a:pPr lvl="0" rtl="0">
                <a:lnSpc>
                  <a:spcPct val="136363"/>
                </a:lnSpc>
                <a:spcBef>
                  <a:spcPts val="0"/>
                </a:spcBef>
                <a:buNone/>
              </a:pPr>
              <a:r>
                <a:rPr lang="en-GB" sz="1050">
                  <a:solidFill>
                    <a:srgbClr val="333333"/>
                  </a:solidFill>
                  <a:latin typeface="Consolas"/>
                  <a:ea typeface="Consolas"/>
                  <a:cs typeface="Consolas"/>
                  <a:sym typeface="Consolas"/>
                </a:rPr>
                <a:t>    &lt;dt&gt;Dark Chocolate&lt;/dt&gt;</a:t>
              </a:r>
            </a:p>
            <a:p>
              <a:pPr lvl="0" rtl="0">
                <a:lnSpc>
                  <a:spcPct val="136363"/>
                </a:lnSpc>
                <a:spcBef>
                  <a:spcPts val="0"/>
                </a:spcBef>
                <a:buNone/>
              </a:pPr>
              <a:r>
                <a:rPr lang="en-GB" sz="1050">
                  <a:solidFill>
                    <a:srgbClr val="333333"/>
                  </a:solidFill>
                  <a:latin typeface="Consolas"/>
                  <a:ea typeface="Consolas"/>
                  <a:cs typeface="Consolas"/>
                  <a:sym typeface="Consolas"/>
                </a:rPr>
                <a:t>    &lt;dd&gt;Bitter and aromatic&lt;/dd&gt;</a:t>
              </a:r>
            </a:p>
            <a:p>
              <a:pPr lvl="0" rtl="0">
                <a:lnSpc>
                  <a:spcPct val="136363"/>
                </a:lnSpc>
                <a:spcBef>
                  <a:spcPts val="0"/>
                </a:spcBef>
                <a:buNone/>
              </a:pPr>
              <a:r>
                <a:rPr lang="en-GB" sz="1050">
                  <a:solidFill>
                    <a:srgbClr val="333333"/>
                  </a:solidFill>
                  <a:latin typeface="Consolas"/>
                  <a:ea typeface="Consolas"/>
                  <a:cs typeface="Consolas"/>
                  <a:sym typeface="Consolas"/>
                </a:rPr>
                <a:t>     </a:t>
              </a:r>
            </a:p>
            <a:p>
              <a:pPr lvl="0" rtl="0">
                <a:lnSpc>
                  <a:spcPct val="136363"/>
                </a:lnSpc>
                <a:spcBef>
                  <a:spcPts val="0"/>
                </a:spcBef>
                <a:buNone/>
              </a:pPr>
              <a:r>
                <a:rPr lang="en-GB" sz="1050">
                  <a:solidFill>
                    <a:srgbClr val="333333"/>
                  </a:solidFill>
                  <a:latin typeface="Consolas"/>
                  <a:ea typeface="Consolas"/>
                  <a:cs typeface="Consolas"/>
                  <a:sym typeface="Consolas"/>
                </a:rPr>
                <a:t>    &lt;dt&gt;White Chocolate&lt;/dt&gt;</a:t>
              </a:r>
            </a:p>
            <a:p>
              <a:pPr lvl="0" rtl="0">
                <a:lnSpc>
                  <a:spcPct val="136363"/>
                </a:lnSpc>
                <a:spcBef>
                  <a:spcPts val="0"/>
                </a:spcBef>
                <a:buNone/>
              </a:pPr>
              <a:r>
                <a:rPr lang="en-GB" sz="1050">
                  <a:solidFill>
                    <a:srgbClr val="333333"/>
                  </a:solidFill>
                  <a:latin typeface="Consolas"/>
                  <a:ea typeface="Consolas"/>
                  <a:cs typeface="Consolas"/>
                  <a:sym typeface="Consolas"/>
                </a:rPr>
                <a:t>    &lt;dd&gt;Sweet and creamy&lt;/dd&gt;</a:t>
              </a:r>
            </a:p>
            <a:p>
              <a:pPr lvl="0" rtl="0">
                <a:lnSpc>
                  <a:spcPct val="136363"/>
                </a:lnSpc>
                <a:spcBef>
                  <a:spcPts val="0"/>
                </a:spcBef>
                <a:buNone/>
              </a:pPr>
              <a:r>
                <a:rPr lang="en-GB" sz="1050">
                  <a:solidFill>
                    <a:srgbClr val="333333"/>
                  </a:solidFill>
                  <a:latin typeface="Consolas"/>
                  <a:ea typeface="Consolas"/>
                  <a:cs typeface="Consolas"/>
                  <a:sym typeface="Consolas"/>
                </a:rPr>
                <a:t>&lt;/dl&gt;</a:t>
              </a: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894" name="Shape 894"/>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895" name="Shape 895"/>
          <p:cNvGrpSpPr/>
          <p:nvPr/>
        </p:nvGrpSpPr>
        <p:grpSpPr>
          <a:xfrm>
            <a:off x="4972375" y="1583175"/>
            <a:ext cx="3497400" cy="2945575"/>
            <a:chOff x="323850" y="1887975"/>
            <a:chExt cx="3497400" cy="2945575"/>
          </a:xfrm>
        </p:grpSpPr>
        <p:sp>
          <p:nvSpPr>
            <p:cNvPr id="896" name="Shape 896"/>
            <p:cNvSpPr txBox="1"/>
            <p:nvPr/>
          </p:nvSpPr>
          <p:spPr>
            <a:xfrm>
              <a:off x="323850" y="1887975"/>
              <a:ext cx="3497400" cy="2643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897" name="Shape 897"/>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898" name="Shape 898"/>
          <p:cNvPicPr preferRelativeResize="0"/>
          <p:nvPr/>
        </p:nvPicPr>
        <p:blipFill>
          <a:blip r:embed="rId3">
            <a:alphaModFix/>
          </a:blip>
          <a:stretch>
            <a:fillRect/>
          </a:stretch>
        </p:blipFill>
        <p:spPr>
          <a:xfrm>
            <a:off x="5048249" y="2334200"/>
            <a:ext cx="3343499" cy="100176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2" name="Shape 902"/>
        <p:cNvGrpSpPr/>
        <p:nvPr/>
      </p:nvGrpSpPr>
      <p:grpSpPr>
        <a:xfrm>
          <a:off x="0" y="0"/>
          <a:ext cx="0" cy="0"/>
          <a:chOff x="0" y="0"/>
          <a:chExt cx="0" cy="0"/>
        </a:xfrm>
      </p:grpSpPr>
      <p:sp>
        <p:nvSpPr>
          <p:cNvPr id="903" name="Shape 90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904" name="Shape 90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CONTAINERS &amp; LAYOUTS</a:t>
            </a:r>
          </a:p>
        </p:txBody>
      </p:sp>
      <p:cxnSp>
        <p:nvCxnSpPr>
          <p:cNvPr id="905" name="Shape 905"/>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aphicFrame>
        <p:nvGraphicFramePr>
          <p:cNvPr id="906" name="Shape 906"/>
          <p:cNvGraphicFramePr/>
          <p:nvPr/>
        </p:nvGraphicFramePr>
        <p:xfrm>
          <a:off x="418350" y="644600"/>
          <a:ext cx="3000000" cy="3000000"/>
        </p:xfrm>
        <a:graphic>
          <a:graphicData uri="http://schemas.openxmlformats.org/drawingml/2006/table">
            <a:tbl>
              <a:tblPr>
                <a:noFill/>
                <a:tableStyleId>{1D72CDCD-5CFB-47BE-91C9-7CED54AA0016}</a:tableStyleId>
              </a:tblPr>
              <a:tblGrid>
                <a:gridCol w="784825"/>
                <a:gridCol w="1070925"/>
                <a:gridCol w="1258975"/>
                <a:gridCol w="1970175"/>
                <a:gridCol w="2624200"/>
              </a:tblGrid>
              <a:tr h="160450">
                <a:tc>
                  <a:txBody>
                    <a:bodyPr>
                      <a:noAutofit/>
                    </a:bodyPr>
                    <a:lstStyle/>
                    <a:p>
                      <a:pPr lvl="0" rtl="0">
                        <a:lnSpc>
                          <a:spcPct val="115000"/>
                        </a:lnSpc>
                        <a:spcBef>
                          <a:spcPts val="0"/>
                        </a:spcBef>
                        <a:buNone/>
                      </a:pPr>
                      <a:r>
                        <a:rPr b="1" lang="en-GB" sz="6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600">
                          <a:solidFill>
                            <a:srgbClr val="FFFFFF"/>
                          </a:solidFill>
                        </a:rPr>
                        <a:t>description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600">
                          <a:solidFill>
                            <a:srgbClr val="FFFFFF"/>
                          </a:solidFill>
                        </a:rPr>
                        <a:t>common properties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600">
                          <a:solidFill>
                            <a:srgbClr val="FFFFFF"/>
                          </a:solidFill>
                        </a:rPr>
                        <a:t>value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6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147300">
                <a:tc rowSpan="7">
                  <a:txBody>
                    <a:bodyPr>
                      <a:noAutofit/>
                    </a:bodyPr>
                    <a:lstStyle/>
                    <a:p>
                      <a:pPr lvl="0" rtl="0">
                        <a:lnSpc>
                          <a:spcPct val="115000"/>
                        </a:lnSpc>
                        <a:spcBef>
                          <a:spcPts val="0"/>
                        </a:spcBef>
                        <a:buNone/>
                      </a:pPr>
                      <a:r>
                        <a:rPr lang="en-GB" sz="600"/>
                        <a:t>LIST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lang="en-GB" sz="600"/>
                        <a:t>bullet type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lang="en-GB" sz="600"/>
                        <a:t>list-style-type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600"/>
                        <a:t>circle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3">
                  <a:txBody>
                    <a:bodyPr>
                      <a:noAutofit/>
                    </a:bodyPr>
                    <a:lstStyle/>
                    <a:p>
                      <a:pPr lvl="0" rtl="0">
                        <a:lnSpc>
                          <a:spcPct val="115000"/>
                        </a:lnSpc>
                        <a:spcBef>
                          <a:spcPts val="0"/>
                        </a:spcBef>
                        <a:buNone/>
                      </a:pPr>
                      <a:r>
                        <a:rPr lang="en-GB" sz="600"/>
                        <a:t>full list from w3c:</a:t>
                      </a:r>
                    </a:p>
                    <a:p>
                      <a:pPr lvl="0" rtl="0">
                        <a:lnSpc>
                          <a:spcPct val="115000"/>
                        </a:lnSpc>
                        <a:spcBef>
                          <a:spcPts val="0"/>
                        </a:spcBef>
                        <a:buNone/>
                      </a:pPr>
                      <a:r>
                        <a:rPr lang="en-GB" sz="600" u="sng">
                          <a:solidFill>
                            <a:schemeClr val="hlink"/>
                          </a:solidFill>
                          <a:hlinkClick r:id="rId3"/>
                        </a:rPr>
                        <a:t>https://goo.gl/LxLM9i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300">
                <a:tc vMerge="1"/>
                <a:tc vMerge="1"/>
                <a:tc vMerge="1"/>
                <a:tc>
                  <a:txBody>
                    <a:bodyPr>
                      <a:noAutofit/>
                    </a:bodyPr>
                    <a:lstStyle/>
                    <a:p>
                      <a:pPr lvl="0" rtl="0">
                        <a:lnSpc>
                          <a:spcPct val="115000"/>
                        </a:lnSpc>
                        <a:spcBef>
                          <a:spcPts val="0"/>
                        </a:spcBef>
                        <a:buNone/>
                      </a:pPr>
                      <a:r>
                        <a:rPr lang="en-GB" sz="600"/>
                        <a:t>upper-alpha</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vMerge="1"/>
              </a:tr>
              <a:tr h="147300">
                <a:tc vMerge="1"/>
                <a:tc vMerge="1"/>
                <a:tc vMerge="1"/>
                <a:tc>
                  <a:txBody>
                    <a:bodyPr>
                      <a:noAutofit/>
                    </a:bodyPr>
                    <a:lstStyle/>
                    <a:p>
                      <a:pPr lvl="0" rtl="0">
                        <a:lnSpc>
                          <a:spcPct val="115000"/>
                        </a:lnSpc>
                        <a:spcBef>
                          <a:spcPts val="0"/>
                        </a:spcBef>
                        <a:buNone/>
                      </a:pPr>
                      <a:r>
                        <a:rPr lang="en-GB" sz="6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vMerge="1"/>
              </a:tr>
              <a:tr h="147300">
                <a:tc vMerge="1"/>
                <a:tc>
                  <a:txBody>
                    <a:bodyPr>
                      <a:noAutofit/>
                    </a:bodyPr>
                    <a:lstStyle/>
                    <a:p>
                      <a:pPr lvl="0" rtl="0">
                        <a:lnSpc>
                          <a:spcPct val="115000"/>
                        </a:lnSpc>
                        <a:spcBef>
                          <a:spcPts val="0"/>
                        </a:spcBef>
                        <a:buNone/>
                      </a:pPr>
                      <a:r>
                        <a:rPr lang="en-GB" sz="600"/>
                        <a:t>custom bullet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600"/>
                        <a:t>list-style-image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600"/>
                        <a:t>url('my-bullet.svg')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6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300">
                <a:tc vMerge="1"/>
                <a:tc rowSpan="2">
                  <a:txBody>
                    <a:bodyPr>
                      <a:noAutofit/>
                    </a:bodyPr>
                    <a:lstStyle/>
                    <a:p>
                      <a:pPr lvl="0" rtl="0">
                        <a:lnSpc>
                          <a:spcPct val="115000"/>
                        </a:lnSpc>
                        <a:spcBef>
                          <a:spcPts val="0"/>
                        </a:spcBef>
                        <a:buNone/>
                      </a:pPr>
                      <a:r>
                        <a:rPr lang="en-GB" sz="600"/>
                        <a:t>indent type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2">
                  <a:txBody>
                    <a:bodyPr>
                      <a:noAutofit/>
                    </a:bodyPr>
                    <a:lstStyle/>
                    <a:p>
                      <a:pPr lvl="0" rtl="0">
                        <a:lnSpc>
                          <a:spcPct val="115000"/>
                        </a:lnSpc>
                        <a:spcBef>
                          <a:spcPts val="0"/>
                        </a:spcBef>
                        <a:buNone/>
                      </a:pPr>
                      <a:r>
                        <a:rPr lang="en-GB" sz="600"/>
                        <a:t>list-style-position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600"/>
                        <a:t>inside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600"/>
                        <a:t>bullet is grouped with text's content's CSS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300">
                <a:tc vMerge="1"/>
                <a:tc vMerge="1"/>
                <a:tc vMerge="1"/>
                <a:tc>
                  <a:txBody>
                    <a:bodyPr>
                      <a:noAutofit/>
                    </a:bodyPr>
                    <a:lstStyle/>
                    <a:p>
                      <a:pPr lvl="0" rtl="0">
                        <a:lnSpc>
                          <a:spcPct val="115000"/>
                        </a:lnSpc>
                        <a:spcBef>
                          <a:spcPts val="0"/>
                        </a:spcBef>
                        <a:buNone/>
                      </a:pPr>
                      <a:r>
                        <a:rPr lang="en-GB" sz="600"/>
                        <a:t>outside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600"/>
                        <a:t>bullet is not affected by content's CSS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300">
                <a:tc vMerge="1"/>
                <a:tc gridSpan="4">
                  <a:txBody>
                    <a:bodyPr>
                      <a:noAutofit/>
                    </a:bodyPr>
                    <a:lstStyle/>
                    <a:p>
                      <a:pPr lvl="0" rtl="0">
                        <a:lnSpc>
                          <a:spcPct val="115000"/>
                        </a:lnSpc>
                        <a:spcBef>
                          <a:spcPts val="0"/>
                        </a:spcBef>
                        <a:buNone/>
                      </a:pPr>
                      <a:r>
                        <a:rPr lang="en-GB" sz="600"/>
                        <a:t>note: better to use font-awesome for customising bullets: </a:t>
                      </a:r>
                      <a:r>
                        <a:rPr lang="en-GB" sz="600" u="sng">
                          <a:solidFill>
                            <a:schemeClr val="hlink"/>
                          </a:solidFill>
                          <a:hlinkClick r:id="rId4"/>
                        </a:rPr>
                        <a:t>http://fontawesome.io/examples/#list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bl>
          </a:graphicData>
        </a:graphic>
      </p:graphicFrame>
      <p:grpSp>
        <p:nvGrpSpPr>
          <p:cNvPr id="907" name="Shape 907"/>
          <p:cNvGrpSpPr/>
          <p:nvPr/>
        </p:nvGrpSpPr>
        <p:grpSpPr>
          <a:xfrm>
            <a:off x="418350" y="1974714"/>
            <a:ext cx="3497400" cy="2586000"/>
            <a:chOff x="323850" y="1887968"/>
            <a:chExt cx="3497400" cy="2362507"/>
          </a:xfrm>
        </p:grpSpPr>
        <p:sp>
          <p:nvSpPr>
            <p:cNvPr id="908" name="Shape 908"/>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.my-list{</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padding: 50px;</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list-style-type: none;</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.item-1{</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background-color: yellow;</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.item-2{</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list-style-type: square;</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background-color: pink;</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list-style-position:inside;</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.item-3{</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list-style-type: cjk-ideographic;</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background-color: gray;</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list-style-position:outside;</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a:t>
              </a:r>
            </a:p>
          </p:txBody>
        </p:sp>
        <p:sp>
          <p:nvSpPr>
            <p:cNvPr id="909" name="Shape 909"/>
            <p:cNvSpPr txBox="1"/>
            <p:nvPr/>
          </p:nvSpPr>
          <p:spPr>
            <a:xfrm>
              <a:off x="323850" y="3973876"/>
              <a:ext cx="3497400" cy="2766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910" name="Shape 910"/>
          <p:cNvGrpSpPr/>
          <p:nvPr/>
        </p:nvGrpSpPr>
        <p:grpSpPr>
          <a:xfrm>
            <a:off x="4638775" y="3269300"/>
            <a:ext cx="3497400" cy="1291425"/>
            <a:chOff x="323850" y="1585275"/>
            <a:chExt cx="3497400" cy="1291425"/>
          </a:xfrm>
        </p:grpSpPr>
        <p:sp>
          <p:nvSpPr>
            <p:cNvPr id="911" name="Shape 911"/>
            <p:cNvSpPr txBox="1"/>
            <p:nvPr/>
          </p:nvSpPr>
          <p:spPr>
            <a:xfrm>
              <a:off x="323850" y="1585275"/>
              <a:ext cx="3497400" cy="9888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912" name="Shape 912"/>
            <p:cNvSpPr txBox="1"/>
            <p:nvPr/>
          </p:nvSpPr>
          <p:spPr>
            <a:xfrm>
              <a:off x="323850" y="257400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913" name="Shape 913"/>
          <p:cNvGrpSpPr/>
          <p:nvPr/>
        </p:nvGrpSpPr>
        <p:grpSpPr>
          <a:xfrm>
            <a:off x="4638775" y="1962925"/>
            <a:ext cx="3497400" cy="1179600"/>
            <a:chOff x="323850" y="1887975"/>
            <a:chExt cx="3497400" cy="1179600"/>
          </a:xfrm>
        </p:grpSpPr>
        <p:sp>
          <p:nvSpPr>
            <p:cNvPr id="914" name="Shape 914"/>
            <p:cNvSpPr txBox="1"/>
            <p:nvPr/>
          </p:nvSpPr>
          <p:spPr>
            <a:xfrm>
              <a:off x="323850" y="1887975"/>
              <a:ext cx="3497400" cy="1179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800">
                  <a:solidFill>
                    <a:srgbClr val="333333"/>
                  </a:solidFill>
                  <a:latin typeface="Consolas"/>
                  <a:ea typeface="Consolas"/>
                  <a:cs typeface="Consolas"/>
                  <a:sym typeface="Consolas"/>
                </a:rPr>
                <a:t>&lt;ul class="my-list"&gt;</a:t>
              </a:r>
            </a:p>
            <a:p>
              <a:pPr lvl="0" rtl="0">
                <a:lnSpc>
                  <a:spcPct val="136363"/>
                </a:lnSpc>
                <a:spcBef>
                  <a:spcPts val="0"/>
                </a:spcBef>
                <a:buNone/>
              </a:pPr>
              <a:r>
                <a:rPr lang="en-GB" sz="800">
                  <a:solidFill>
                    <a:srgbClr val="333333"/>
                  </a:solidFill>
                  <a:latin typeface="Consolas"/>
                  <a:ea typeface="Consolas"/>
                  <a:cs typeface="Consolas"/>
                  <a:sym typeface="Consolas"/>
                </a:rPr>
                <a:t>    &lt;li class="item-1"&gt;no bullet&lt;/li&gt;</a:t>
              </a:r>
            </a:p>
            <a:p>
              <a:pPr lvl="0" rtl="0">
                <a:lnSpc>
                  <a:spcPct val="136363"/>
                </a:lnSpc>
                <a:spcBef>
                  <a:spcPts val="0"/>
                </a:spcBef>
                <a:buNone/>
              </a:pPr>
              <a:r>
                <a:rPr lang="en-GB" sz="800">
                  <a:solidFill>
                    <a:srgbClr val="333333"/>
                  </a:solidFill>
                  <a:latin typeface="Consolas"/>
                  <a:ea typeface="Consolas"/>
                  <a:cs typeface="Consolas"/>
                  <a:sym typeface="Consolas"/>
                </a:rPr>
                <a:t>    &lt;li class="item-2"&gt;square bullet&lt;/li&gt;</a:t>
              </a:r>
            </a:p>
            <a:p>
              <a:pPr lvl="0" rtl="0">
                <a:lnSpc>
                  <a:spcPct val="136363"/>
                </a:lnSpc>
                <a:spcBef>
                  <a:spcPts val="0"/>
                </a:spcBef>
                <a:buNone/>
              </a:pPr>
              <a:r>
                <a:rPr lang="en-GB" sz="800">
                  <a:solidFill>
                    <a:srgbClr val="333333"/>
                  </a:solidFill>
                  <a:latin typeface="Consolas"/>
                  <a:ea typeface="Consolas"/>
                  <a:cs typeface="Consolas"/>
                  <a:sym typeface="Consolas"/>
                </a:rPr>
                <a:t>    &lt;li class="item-3"&gt;chinese bullet&lt;/li&gt;</a:t>
              </a:r>
            </a:p>
            <a:p>
              <a:pPr lvl="0" rtl="0">
                <a:lnSpc>
                  <a:spcPct val="136363"/>
                </a:lnSpc>
                <a:spcBef>
                  <a:spcPts val="0"/>
                </a:spcBef>
                <a:buNone/>
              </a:pPr>
              <a:r>
                <a:rPr lang="en-GB" sz="800">
                  <a:solidFill>
                    <a:srgbClr val="333333"/>
                  </a:solidFill>
                  <a:latin typeface="Consolas"/>
                  <a:ea typeface="Consolas"/>
                  <a:cs typeface="Consolas"/>
                  <a:sym typeface="Consolas"/>
                </a:rPr>
                <a:t>&lt;/ul&gt;</a:t>
              </a:r>
            </a:p>
            <a:p>
              <a:pPr lvl="0" rtl="0">
                <a:lnSpc>
                  <a:spcPct val="136363"/>
                </a:lnSpc>
                <a:spcBef>
                  <a:spcPts val="0"/>
                </a:spcBef>
                <a:buNone/>
              </a:pPr>
              <a:r>
                <a:t/>
              </a:r>
              <a:endParaRPr sz="1050">
                <a:solidFill>
                  <a:schemeClr val="dk1"/>
                </a:solidFill>
                <a:latin typeface="Consolas"/>
                <a:ea typeface="Consolas"/>
                <a:cs typeface="Consolas"/>
                <a:sym typeface="Consolas"/>
              </a:endParaRPr>
            </a:p>
          </p:txBody>
        </p:sp>
        <p:sp>
          <p:nvSpPr>
            <p:cNvPr id="915" name="Shape 915"/>
            <p:cNvSpPr txBox="1"/>
            <p:nvPr/>
          </p:nvSpPr>
          <p:spPr>
            <a:xfrm>
              <a:off x="323850" y="27648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916" name="Shape 916"/>
          <p:cNvPicPr preferRelativeResize="0"/>
          <p:nvPr/>
        </p:nvPicPr>
        <p:blipFill>
          <a:blip r:embed="rId5">
            <a:alphaModFix/>
          </a:blip>
          <a:stretch>
            <a:fillRect/>
          </a:stretch>
        </p:blipFill>
        <p:spPr>
          <a:xfrm>
            <a:off x="4807824" y="3345501"/>
            <a:ext cx="3084724" cy="820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Brief</a:t>
            </a:r>
          </a:p>
        </p:txBody>
      </p:sp>
      <p:sp>
        <p:nvSpPr>
          <p:cNvPr id="209" name="Shape 209"/>
          <p:cNvSpPr txBox="1"/>
          <p:nvPr/>
        </p:nvSpPr>
        <p:spPr>
          <a:xfrm>
            <a:off x="457925" y="1613300"/>
            <a:ext cx="2481000" cy="2560500"/>
          </a:xfrm>
          <a:prstGeom prst="rect">
            <a:avLst/>
          </a:prstGeom>
          <a:noFill/>
          <a:ln>
            <a:noFill/>
          </a:ln>
        </p:spPr>
        <p:txBody>
          <a:bodyPr anchorCtr="0" anchor="t" bIns="91425" lIns="91425" rIns="91425" tIns="91425">
            <a:noAutofit/>
          </a:bodyPr>
          <a:lstStyle/>
          <a:p>
            <a:pPr lvl="0" rtl="0" algn="r">
              <a:lnSpc>
                <a:spcPct val="200000"/>
              </a:lnSpc>
              <a:spcBef>
                <a:spcPts val="0"/>
              </a:spcBef>
              <a:buNone/>
            </a:pPr>
            <a:r>
              <a:rPr b="1" lang="en-GB" sz="3000">
                <a:latin typeface="Anonymous Pro"/>
                <a:ea typeface="Anonymous Pro"/>
                <a:cs typeface="Anonymous Pro"/>
                <a:sym typeface="Anonymous Pro"/>
              </a:rPr>
              <a:t>C</a:t>
            </a:r>
            <a:r>
              <a:rPr lang="en-GB" sz="3000">
                <a:latin typeface="Anonymous Pro"/>
                <a:ea typeface="Anonymous Pro"/>
                <a:cs typeface="Anonymous Pro"/>
                <a:sym typeface="Anonymous Pro"/>
              </a:rPr>
              <a:t>ascading</a:t>
            </a:r>
          </a:p>
          <a:p>
            <a:pPr lvl="0" rtl="0" algn="r">
              <a:lnSpc>
                <a:spcPct val="200000"/>
              </a:lnSpc>
              <a:spcBef>
                <a:spcPts val="0"/>
              </a:spcBef>
              <a:buNone/>
            </a:pPr>
            <a:r>
              <a:rPr b="1" lang="en-GB" sz="3000">
                <a:latin typeface="Anonymous Pro"/>
                <a:ea typeface="Anonymous Pro"/>
                <a:cs typeface="Anonymous Pro"/>
                <a:sym typeface="Anonymous Pro"/>
              </a:rPr>
              <a:t>S</a:t>
            </a:r>
            <a:r>
              <a:rPr lang="en-GB" sz="3000">
                <a:latin typeface="Anonymous Pro"/>
                <a:ea typeface="Anonymous Pro"/>
                <a:cs typeface="Anonymous Pro"/>
                <a:sym typeface="Anonymous Pro"/>
              </a:rPr>
              <a:t>tylesheet</a:t>
            </a:r>
          </a:p>
        </p:txBody>
      </p:sp>
      <p:sp>
        <p:nvSpPr>
          <p:cNvPr id="210" name="Shape 210"/>
          <p:cNvSpPr txBox="1"/>
          <p:nvPr/>
        </p:nvSpPr>
        <p:spPr>
          <a:xfrm>
            <a:off x="3162700" y="1747650"/>
            <a:ext cx="5746500" cy="425400"/>
          </a:xfrm>
          <a:prstGeom prst="rect">
            <a:avLst/>
          </a:prstGeom>
          <a:noFill/>
          <a:ln>
            <a:noFill/>
          </a:ln>
        </p:spPr>
        <p:txBody>
          <a:bodyPr anchorCtr="0" anchor="t" bIns="91425" lIns="91425" rIns="91425" tIns="91425">
            <a:noAutofit/>
          </a:bodyPr>
          <a:lstStyle/>
          <a:p>
            <a:pPr lvl="0" rtl="0">
              <a:spcBef>
                <a:spcPts val="0"/>
              </a:spcBef>
              <a:buNone/>
            </a:pPr>
            <a:r>
              <a:rPr b="1" lang="en-GB" sz="1800">
                <a:latin typeface="Open Sans"/>
                <a:ea typeface="Open Sans"/>
                <a:cs typeface="Open Sans"/>
                <a:sym typeface="Open Sans"/>
              </a:rPr>
              <a:t>Stackable in order of priority</a:t>
            </a:r>
          </a:p>
          <a:p>
            <a:pPr lvl="0" rtl="0">
              <a:spcBef>
                <a:spcPts val="0"/>
              </a:spcBef>
              <a:buNone/>
            </a:pPr>
            <a:r>
              <a:rPr lang="en-GB" sz="1800">
                <a:latin typeface="Open Sans"/>
                <a:ea typeface="Open Sans"/>
                <a:cs typeface="Open Sans"/>
                <a:sym typeface="Open Sans"/>
              </a:rPr>
              <a:t>"The 1st style made it red, 2nd one made it blue"</a:t>
            </a:r>
          </a:p>
        </p:txBody>
      </p:sp>
      <p:sp>
        <p:nvSpPr>
          <p:cNvPr id="211" name="Shape 211"/>
          <p:cNvSpPr txBox="1"/>
          <p:nvPr/>
        </p:nvSpPr>
        <p:spPr>
          <a:xfrm>
            <a:off x="3171725" y="2680850"/>
            <a:ext cx="5098800" cy="425400"/>
          </a:xfrm>
          <a:prstGeom prst="rect">
            <a:avLst/>
          </a:prstGeom>
          <a:noFill/>
          <a:ln>
            <a:noFill/>
          </a:ln>
        </p:spPr>
        <p:txBody>
          <a:bodyPr anchorCtr="0" anchor="t" bIns="91425" lIns="91425" rIns="91425" tIns="91425">
            <a:noAutofit/>
          </a:bodyPr>
          <a:lstStyle/>
          <a:p>
            <a:pPr lvl="0" rtl="0">
              <a:spcBef>
                <a:spcPts val="0"/>
              </a:spcBef>
              <a:buNone/>
            </a:pPr>
            <a:r>
              <a:rPr b="1" lang="en-GB" sz="1800"/>
              <a:t>Describe how HTML is presented</a:t>
            </a:r>
          </a:p>
          <a:p>
            <a:pPr lvl="0" rtl="0">
              <a:spcBef>
                <a:spcPts val="0"/>
              </a:spcBef>
              <a:buNone/>
            </a:pPr>
            <a:r>
              <a:rPr lang="en-GB" sz="1800"/>
              <a:t>"All headers will be red" </a:t>
            </a:r>
          </a:p>
        </p:txBody>
      </p:sp>
      <p:sp>
        <p:nvSpPr>
          <p:cNvPr id="212" name="Shape 21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DEFINITION</a:t>
            </a:r>
          </a:p>
        </p:txBody>
      </p:sp>
      <p:cxnSp>
        <p:nvCxnSpPr>
          <p:cNvPr id="213" name="Shape 213"/>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cxnSp>
        <p:nvCxnSpPr>
          <p:cNvPr id="214" name="Shape 214"/>
          <p:cNvCxnSpPr/>
          <p:nvPr/>
        </p:nvCxnSpPr>
        <p:spPr>
          <a:xfrm>
            <a:off x="2986100" y="1365400"/>
            <a:ext cx="0" cy="2657700"/>
          </a:xfrm>
          <a:prstGeom prst="straightConnector1">
            <a:avLst/>
          </a:prstGeom>
          <a:noFill/>
          <a:ln cap="flat" cmpd="sng" w="9525">
            <a:solidFill>
              <a:srgbClr val="595959"/>
            </a:solidFill>
            <a:prstDash val="solid"/>
            <a:round/>
            <a:headEnd len="lg" w="lg" type="none"/>
            <a:tailEnd len="lg" w="lg"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0" name="Shape 920"/>
        <p:cNvGrpSpPr/>
        <p:nvPr/>
      </p:nvGrpSpPr>
      <p:grpSpPr>
        <a:xfrm>
          <a:off x="0" y="0"/>
          <a:ext cx="0" cy="0"/>
          <a:chOff x="0" y="0"/>
          <a:chExt cx="0" cy="0"/>
        </a:xfrm>
      </p:grpSpPr>
      <p:sp>
        <p:nvSpPr>
          <p:cNvPr id="921" name="Shape 921"/>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922" name="Shape 92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FONT AWESOME ICON</a:t>
            </a:r>
          </a:p>
        </p:txBody>
      </p:sp>
      <p:cxnSp>
        <p:nvCxnSpPr>
          <p:cNvPr id="923" name="Shape 923"/>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924" name="Shape 924"/>
          <p:cNvGrpSpPr/>
          <p:nvPr/>
        </p:nvGrpSpPr>
        <p:grpSpPr>
          <a:xfrm>
            <a:off x="304674" y="1200953"/>
            <a:ext cx="5396490" cy="1835236"/>
            <a:chOff x="323848" y="1887975"/>
            <a:chExt cx="3497401" cy="2945332"/>
          </a:xfrm>
        </p:grpSpPr>
        <p:sp>
          <p:nvSpPr>
            <p:cNvPr id="925" name="Shape 925"/>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700">
                  <a:solidFill>
                    <a:srgbClr val="333333"/>
                  </a:solidFill>
                  <a:latin typeface="Consolas"/>
                  <a:ea typeface="Consolas"/>
                  <a:cs typeface="Consolas"/>
                  <a:sym typeface="Consolas"/>
                </a:rPr>
                <a:t>&lt;link rel="stylesheet" href="</a:t>
              </a:r>
              <a:r>
                <a:rPr lang="en-GB" sz="700">
                  <a:solidFill>
                    <a:schemeClr val="hlink"/>
                  </a:solidFill>
                  <a:latin typeface="Consolas"/>
                  <a:ea typeface="Consolas"/>
                  <a:cs typeface="Consolas"/>
                  <a:sym typeface="Consolas"/>
                  <a:hlinkClick r:id="rId3"/>
                </a:rPr>
                <a:t>https://cdn.jsdelivr.net/fontawesome/4.7.0/css/font-awesome.min.css"</a:t>
              </a:r>
              <a:r>
                <a:rPr lang="en-GB" sz="700">
                  <a:solidFill>
                    <a:srgbClr val="333333"/>
                  </a:solidFill>
                  <a:latin typeface="Consolas"/>
                  <a:ea typeface="Consolas"/>
                  <a:cs typeface="Consolas"/>
                  <a:sym typeface="Consolas"/>
                </a:rPr>
                <a:t>&gt;</a:t>
              </a:r>
            </a:p>
            <a:p>
              <a:pPr lvl="0" rtl="0">
                <a:lnSpc>
                  <a:spcPct val="136363"/>
                </a:lnSpc>
                <a:spcBef>
                  <a:spcPts val="0"/>
                </a:spcBef>
                <a:buNone/>
              </a:pPr>
              <a:r>
                <a:rPr lang="en-GB" sz="1050">
                  <a:solidFill>
                    <a:srgbClr val="333333"/>
                  </a:solidFill>
                  <a:latin typeface="Consolas"/>
                  <a:ea typeface="Consolas"/>
                  <a:cs typeface="Consolas"/>
                  <a:sym typeface="Consolas"/>
                </a:rPr>
                <a:t>  </a:t>
              </a:r>
            </a:p>
            <a:p>
              <a:pPr lvl="0" rtl="0">
                <a:lnSpc>
                  <a:spcPct val="136363"/>
                </a:lnSpc>
                <a:spcBef>
                  <a:spcPts val="0"/>
                </a:spcBef>
                <a:buNone/>
              </a:pPr>
              <a:r>
                <a:rPr lang="en-GB" sz="1050">
                  <a:solidFill>
                    <a:srgbClr val="333333"/>
                  </a:solidFill>
                  <a:latin typeface="Consolas"/>
                  <a:ea typeface="Consolas"/>
                  <a:cs typeface="Consolas"/>
                  <a:sym typeface="Consolas"/>
                </a:rPr>
                <a:t>&lt;ul class="fa-ul"&gt;</a:t>
              </a:r>
            </a:p>
            <a:p>
              <a:pPr lvl="0" rtl="0">
                <a:lnSpc>
                  <a:spcPct val="136363"/>
                </a:lnSpc>
                <a:spcBef>
                  <a:spcPts val="0"/>
                </a:spcBef>
                <a:buNone/>
              </a:pPr>
              <a:r>
                <a:rPr lang="en-GB" sz="1050">
                  <a:solidFill>
                    <a:srgbClr val="333333"/>
                  </a:solidFill>
                  <a:latin typeface="Consolas"/>
                  <a:ea typeface="Consolas"/>
                  <a:cs typeface="Consolas"/>
                  <a:sym typeface="Consolas"/>
                </a:rPr>
                <a:t>  &lt;li&gt;&lt;i class="fa-li fa </a:t>
              </a:r>
              <a:r>
                <a:rPr lang="en-GB" sz="1050">
                  <a:solidFill>
                    <a:srgbClr val="333333"/>
                  </a:solidFill>
                  <a:latin typeface="Consolas"/>
                  <a:ea typeface="Consolas"/>
                  <a:cs typeface="Consolas"/>
                  <a:sym typeface="Consolas"/>
                </a:rPr>
                <a:t>fa-check-square</a:t>
              </a:r>
              <a:r>
                <a:rPr lang="en-GB" sz="1050">
                  <a:solidFill>
                    <a:srgbClr val="333333"/>
                  </a:solidFill>
                  <a:latin typeface="Consolas"/>
                  <a:ea typeface="Consolas"/>
                  <a:cs typeface="Consolas"/>
                  <a:sym typeface="Consolas"/>
                </a:rPr>
                <a:t>"&gt;&lt;/i&gt;more meaningful&lt;/li&gt;</a:t>
              </a:r>
            </a:p>
            <a:p>
              <a:pPr lvl="0" rtl="0">
                <a:lnSpc>
                  <a:spcPct val="136363"/>
                </a:lnSpc>
                <a:spcBef>
                  <a:spcPts val="0"/>
                </a:spcBef>
                <a:buNone/>
              </a:pPr>
              <a:r>
                <a:rPr lang="en-GB" sz="1050">
                  <a:solidFill>
                    <a:srgbClr val="333333"/>
                  </a:solidFill>
                  <a:latin typeface="Consolas"/>
                  <a:ea typeface="Consolas"/>
                  <a:cs typeface="Consolas"/>
                  <a:sym typeface="Consolas"/>
                </a:rPr>
                <a:t>  &lt;li&gt;&lt;i class="fa-li fa </a:t>
              </a:r>
              <a:r>
                <a:rPr lang="en-GB" sz="1050">
                  <a:solidFill>
                    <a:srgbClr val="333333"/>
                  </a:solidFill>
                  <a:latin typeface="Consolas"/>
                  <a:ea typeface="Consolas"/>
                  <a:cs typeface="Consolas"/>
                  <a:sym typeface="Consolas"/>
                </a:rPr>
                <a:t>fa-spinner</a:t>
              </a:r>
              <a:r>
                <a:rPr lang="en-GB" sz="1050">
                  <a:solidFill>
                    <a:srgbClr val="333333"/>
                  </a:solidFill>
                  <a:latin typeface="Consolas"/>
                  <a:ea typeface="Consolas"/>
                  <a:cs typeface="Consolas"/>
                  <a:sym typeface="Consolas"/>
                </a:rPr>
                <a:t> fa-spin"&gt;&lt;/i&gt;bullets are made&lt;/li&gt;</a:t>
              </a:r>
            </a:p>
            <a:p>
              <a:pPr lvl="0" rtl="0">
                <a:lnSpc>
                  <a:spcPct val="136363"/>
                </a:lnSpc>
                <a:spcBef>
                  <a:spcPts val="0"/>
                </a:spcBef>
                <a:buNone/>
              </a:pPr>
              <a:r>
                <a:rPr lang="en-GB" sz="1050">
                  <a:solidFill>
                    <a:srgbClr val="333333"/>
                  </a:solidFill>
                  <a:latin typeface="Consolas"/>
                  <a:ea typeface="Consolas"/>
                  <a:cs typeface="Consolas"/>
                  <a:sym typeface="Consolas"/>
                </a:rPr>
                <a:t>  &lt;li&gt;&lt;i class="fa-li fa </a:t>
              </a:r>
              <a:r>
                <a:rPr lang="en-GB" sz="1050">
                  <a:solidFill>
                    <a:srgbClr val="333333"/>
                  </a:solidFill>
                  <a:latin typeface="Consolas"/>
                  <a:ea typeface="Consolas"/>
                  <a:cs typeface="Consolas"/>
                  <a:sym typeface="Consolas"/>
                </a:rPr>
                <a:t>fa-home</a:t>
              </a:r>
              <a:r>
                <a:rPr lang="en-GB" sz="1050">
                  <a:solidFill>
                    <a:srgbClr val="333333"/>
                  </a:solidFill>
                  <a:latin typeface="Consolas"/>
                  <a:ea typeface="Consolas"/>
                  <a:cs typeface="Consolas"/>
                  <a:sym typeface="Consolas"/>
                </a:rPr>
                <a:t>"&gt;&lt;/i&gt;by using font-awesome icons&lt;/li&gt;</a:t>
              </a:r>
            </a:p>
            <a:p>
              <a:pPr lvl="0" rtl="0">
                <a:lnSpc>
                  <a:spcPct val="136363"/>
                </a:lnSpc>
                <a:spcBef>
                  <a:spcPts val="0"/>
                </a:spcBef>
                <a:buNone/>
              </a:pPr>
              <a:r>
                <a:rPr lang="en-GB" sz="1050">
                  <a:solidFill>
                    <a:srgbClr val="333333"/>
                  </a:solidFill>
                  <a:latin typeface="Consolas"/>
                  <a:ea typeface="Consolas"/>
                  <a:cs typeface="Consolas"/>
                  <a:sym typeface="Consolas"/>
                </a:rPr>
                <a:t>&lt;/ul&gt;</a:t>
              </a: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926" name="Shape 926"/>
            <p:cNvSpPr txBox="1"/>
            <p:nvPr/>
          </p:nvSpPr>
          <p:spPr>
            <a:xfrm>
              <a:off x="323848" y="4347607"/>
              <a:ext cx="3497400" cy="485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927" name="Shape 927"/>
          <p:cNvGrpSpPr/>
          <p:nvPr/>
        </p:nvGrpSpPr>
        <p:grpSpPr>
          <a:xfrm>
            <a:off x="304652" y="3110625"/>
            <a:ext cx="5396488" cy="1309675"/>
            <a:chOff x="323850" y="3523875"/>
            <a:chExt cx="3497400" cy="1309675"/>
          </a:xfrm>
        </p:grpSpPr>
        <p:sp>
          <p:nvSpPr>
            <p:cNvPr id="928" name="Shape 928"/>
            <p:cNvSpPr txBox="1"/>
            <p:nvPr/>
          </p:nvSpPr>
          <p:spPr>
            <a:xfrm>
              <a:off x="323850" y="3523875"/>
              <a:ext cx="3497400" cy="10071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929" name="Shape 929"/>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930" name="Shape 930"/>
          <p:cNvPicPr preferRelativeResize="0"/>
          <p:nvPr/>
        </p:nvPicPr>
        <p:blipFill>
          <a:blip r:embed="rId4">
            <a:alphaModFix/>
          </a:blip>
          <a:stretch>
            <a:fillRect/>
          </a:stretch>
        </p:blipFill>
        <p:spPr>
          <a:xfrm>
            <a:off x="491325" y="3188750"/>
            <a:ext cx="2633025" cy="850875"/>
          </a:xfrm>
          <a:prstGeom prst="rect">
            <a:avLst/>
          </a:prstGeom>
          <a:noFill/>
          <a:ln>
            <a:noFill/>
          </a:ln>
        </p:spPr>
      </p:pic>
      <p:sp>
        <p:nvSpPr>
          <p:cNvPr id="931" name="Shape 931"/>
          <p:cNvSpPr txBox="1"/>
          <p:nvPr/>
        </p:nvSpPr>
        <p:spPr>
          <a:xfrm>
            <a:off x="5737375" y="1927575"/>
            <a:ext cx="3304800" cy="2001000"/>
          </a:xfrm>
          <a:prstGeom prst="rect">
            <a:avLst/>
          </a:prstGeom>
          <a:noFill/>
          <a:ln>
            <a:noFill/>
          </a:ln>
        </p:spPr>
        <p:txBody>
          <a:bodyPr anchorCtr="0" anchor="t" bIns="91425" lIns="91425" rIns="91425" tIns="91425">
            <a:noAutofit/>
          </a:bodyPr>
          <a:lstStyle/>
          <a:p>
            <a:pPr lvl="0">
              <a:spcBef>
                <a:spcPts val="0"/>
              </a:spcBef>
              <a:buNone/>
            </a:pPr>
            <a:r>
              <a:rPr lang="en-GB"/>
              <a:t>FONT AWESOME</a:t>
            </a:r>
          </a:p>
          <a:p>
            <a:pPr indent="-304800" lvl="0" marL="457200" rtl="0">
              <a:spcBef>
                <a:spcPts val="0"/>
              </a:spcBef>
              <a:buSzPct val="100000"/>
              <a:buChar char="●"/>
            </a:pPr>
            <a:r>
              <a:rPr lang="en-GB" sz="1200"/>
              <a:t>setup: add CDN code from jsDelivr</a:t>
            </a:r>
          </a:p>
          <a:p>
            <a:pPr indent="-304800" lvl="1" marL="914400" rtl="0">
              <a:lnSpc>
                <a:spcPct val="100000"/>
              </a:lnSpc>
              <a:spcBef>
                <a:spcPts val="0"/>
              </a:spcBef>
              <a:buSzPct val="200000"/>
              <a:buChar char="○"/>
            </a:pPr>
            <a:r>
              <a:rPr lang="en-GB" sz="600">
                <a:solidFill>
                  <a:srgbClr val="333333"/>
                </a:solidFill>
                <a:latin typeface="Consolas"/>
                <a:ea typeface="Consolas"/>
                <a:cs typeface="Consolas"/>
                <a:sym typeface="Consolas"/>
              </a:rPr>
              <a:t>&lt;link rel="stylesheet" href="</a:t>
            </a:r>
            <a:r>
              <a:rPr lang="en-GB" sz="600">
                <a:solidFill>
                  <a:schemeClr val="accent5"/>
                </a:solidFill>
                <a:latin typeface="Consolas"/>
                <a:ea typeface="Consolas"/>
                <a:cs typeface="Consolas"/>
                <a:sym typeface="Consolas"/>
                <a:hlinkClick r:id="rId5"/>
              </a:rPr>
              <a:t>https://cdn.jsdelivr.net/fontawesome/4.7.0/css/font-awesome.min.css"</a:t>
            </a:r>
            <a:r>
              <a:rPr lang="en-GB" sz="600">
                <a:solidFill>
                  <a:srgbClr val="333333"/>
                </a:solidFill>
                <a:latin typeface="Consolas"/>
                <a:ea typeface="Consolas"/>
                <a:cs typeface="Consolas"/>
                <a:sym typeface="Consolas"/>
              </a:rPr>
              <a:t>&gt;</a:t>
            </a:r>
          </a:p>
          <a:p>
            <a:pPr indent="-266700" lvl="0" marL="457200" rtl="0">
              <a:lnSpc>
                <a:spcPct val="100000"/>
              </a:lnSpc>
              <a:spcBef>
                <a:spcPts val="0"/>
              </a:spcBef>
              <a:buClr>
                <a:srgbClr val="333333"/>
              </a:buClr>
              <a:buSzPct val="50000"/>
              <a:buFont typeface="Consolas"/>
              <a:buChar char="●"/>
            </a:pPr>
            <a:r>
              <a:rPr lang="en-GB" sz="1200"/>
              <a:t>Add the fa classes</a:t>
            </a:r>
          </a:p>
          <a:p>
            <a:pPr indent="-292100" lvl="1" marL="914400" rtl="0">
              <a:lnSpc>
                <a:spcPct val="100000"/>
              </a:lnSpc>
              <a:spcBef>
                <a:spcPts val="0"/>
              </a:spcBef>
              <a:buSzPct val="100000"/>
              <a:buChar char="○"/>
            </a:pPr>
            <a:r>
              <a:rPr lang="en-GB" sz="1000"/>
              <a:t>fa: turns italic&lt;i&gt; into icon instead</a:t>
            </a:r>
          </a:p>
          <a:p>
            <a:pPr indent="-292100" lvl="1" marL="914400" rtl="0">
              <a:lnSpc>
                <a:spcPct val="100000"/>
              </a:lnSpc>
              <a:spcBef>
                <a:spcPts val="0"/>
              </a:spcBef>
              <a:buSzPct val="100000"/>
              <a:buChar char="○"/>
            </a:pPr>
            <a:r>
              <a:rPr lang="en-GB" sz="1000"/>
              <a:t>fa-ul: unordered list</a:t>
            </a:r>
          </a:p>
          <a:p>
            <a:pPr indent="-292100" lvl="1" marL="914400" rtl="0">
              <a:lnSpc>
                <a:spcPct val="100000"/>
              </a:lnSpc>
              <a:spcBef>
                <a:spcPts val="0"/>
              </a:spcBef>
              <a:buSzPct val="100000"/>
              <a:buChar char="○"/>
            </a:pPr>
            <a:r>
              <a:rPr lang="en-GB" sz="1000"/>
              <a:t>fa-li: list item</a:t>
            </a:r>
          </a:p>
          <a:p>
            <a:pPr indent="-292100" lvl="1" marL="914400" rtl="0">
              <a:lnSpc>
                <a:spcPct val="100000"/>
              </a:lnSpc>
              <a:spcBef>
                <a:spcPts val="0"/>
              </a:spcBef>
              <a:buSzPct val="100000"/>
              <a:buChar char="○"/>
            </a:pPr>
            <a:r>
              <a:rPr lang="en-GB" sz="1000"/>
              <a:t>fa-home: icon name</a:t>
            </a:r>
          </a:p>
          <a:p>
            <a:pPr indent="-292100" lvl="2" marL="1371600" rtl="0">
              <a:lnSpc>
                <a:spcPct val="100000"/>
              </a:lnSpc>
              <a:spcBef>
                <a:spcPts val="0"/>
              </a:spcBef>
              <a:buSzPct val="100000"/>
              <a:buChar char="■"/>
            </a:pPr>
            <a:r>
              <a:rPr lang="en-GB" sz="1000"/>
              <a:t>can change with other icons</a:t>
            </a:r>
          </a:p>
          <a:p>
            <a:pPr indent="-285750" lvl="2" marL="1371600" rtl="0">
              <a:lnSpc>
                <a:spcPct val="100000"/>
              </a:lnSpc>
              <a:spcBef>
                <a:spcPts val="0"/>
              </a:spcBef>
              <a:buSzPct val="100000"/>
              <a:buChar char="■"/>
            </a:pPr>
            <a:r>
              <a:rPr lang="en-GB" sz="900" u="sng">
                <a:solidFill>
                  <a:schemeClr val="hlink"/>
                </a:solidFill>
                <a:hlinkClick r:id="rId6"/>
              </a:rPr>
              <a:t>http://fontawesome.io/cheatsheet/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5" name="Shape 935"/>
        <p:cNvGrpSpPr/>
        <p:nvPr/>
      </p:nvGrpSpPr>
      <p:grpSpPr>
        <a:xfrm>
          <a:off x="0" y="0"/>
          <a:ext cx="0" cy="0"/>
          <a:chOff x="0" y="0"/>
          <a:chExt cx="0" cy="0"/>
        </a:xfrm>
      </p:grpSpPr>
      <p:sp>
        <p:nvSpPr>
          <p:cNvPr id="936" name="Shape 936"/>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04_01_lists</a:t>
            </a:r>
          </a:p>
        </p:txBody>
      </p:sp>
      <p:cxnSp>
        <p:nvCxnSpPr>
          <p:cNvPr id="937" name="Shape 93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938" name="Shape 938"/>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939" name="Shape 939"/>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940" name="Shape 940"/>
          <p:cNvSpPr txBox="1"/>
          <p:nvPr/>
        </p:nvSpPr>
        <p:spPr>
          <a:xfrm>
            <a:off x="2320500" y="3821500"/>
            <a:ext cx="45030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exercise/04_01_lists/page.html</a:t>
            </a:r>
          </a:p>
        </p:txBody>
      </p:sp>
      <p:pic>
        <p:nvPicPr>
          <p:cNvPr id="941" name="Shape 941"/>
          <p:cNvPicPr preferRelativeResize="0"/>
          <p:nvPr/>
        </p:nvPicPr>
        <p:blipFill>
          <a:blip r:embed="rId3">
            <a:alphaModFix/>
          </a:blip>
          <a:stretch>
            <a:fillRect/>
          </a:stretch>
        </p:blipFill>
        <p:spPr>
          <a:xfrm>
            <a:off x="2925550" y="1544150"/>
            <a:ext cx="3013849" cy="220042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5" name="Shape 945"/>
        <p:cNvGrpSpPr/>
        <p:nvPr/>
      </p:nvGrpSpPr>
      <p:grpSpPr>
        <a:xfrm>
          <a:off x="0" y="0"/>
          <a:ext cx="0" cy="0"/>
          <a:chOff x="0" y="0"/>
          <a:chExt cx="0" cy="0"/>
        </a:xfrm>
      </p:grpSpPr>
      <p:sp>
        <p:nvSpPr>
          <p:cNvPr id="946" name="Shape 946"/>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947" name="Shape 947"/>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TABLE</a:t>
            </a:r>
          </a:p>
        </p:txBody>
      </p:sp>
      <p:cxnSp>
        <p:nvCxnSpPr>
          <p:cNvPr id="948" name="Shape 948"/>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949" name="Shape 949"/>
          <p:cNvGrpSpPr/>
          <p:nvPr/>
        </p:nvGrpSpPr>
        <p:grpSpPr>
          <a:xfrm>
            <a:off x="628650" y="746595"/>
            <a:ext cx="3497400" cy="2131171"/>
            <a:chOff x="323850" y="1887975"/>
            <a:chExt cx="3497400" cy="2944420"/>
          </a:xfrm>
        </p:grpSpPr>
        <p:sp>
          <p:nvSpPr>
            <p:cNvPr id="950" name="Shape 950"/>
            <p:cNvSpPr txBox="1"/>
            <p:nvPr/>
          </p:nvSpPr>
          <p:spPr>
            <a:xfrm>
              <a:off x="323850" y="1887975"/>
              <a:ext cx="3497400" cy="2643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00000"/>
                </a:lnSpc>
                <a:spcBef>
                  <a:spcPts val="0"/>
                </a:spcBef>
                <a:buNone/>
              </a:pPr>
              <a:r>
                <a:rPr lang="en-GB" sz="1050">
                  <a:solidFill>
                    <a:srgbClr val="333333"/>
                  </a:solidFill>
                  <a:latin typeface="Consolas"/>
                  <a:ea typeface="Consolas"/>
                  <a:cs typeface="Consolas"/>
                  <a:sym typeface="Consolas"/>
                </a:rPr>
                <a:t>&lt;table&gt;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latin typeface="Consolas"/>
                  <a:ea typeface="Consolas"/>
                  <a:cs typeface="Consolas"/>
                  <a:sym typeface="Consolas"/>
                </a:rPr>
                <a:t>&lt;tr&gt;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highlight>
                    <a:srgbClr val="79FFD6"/>
                  </a:highlight>
                  <a:latin typeface="Consolas"/>
                  <a:ea typeface="Consolas"/>
                  <a:cs typeface="Consolas"/>
                  <a:sym typeface="Consolas"/>
                </a:rPr>
                <a:t>&lt;td&gt;R1 C1&lt;/td&gt;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highlight>
                    <a:srgbClr val="79FFD6"/>
                  </a:highlight>
                  <a:latin typeface="Consolas"/>
                  <a:ea typeface="Consolas"/>
                  <a:cs typeface="Consolas"/>
                  <a:sym typeface="Consolas"/>
                </a:rPr>
                <a:t>&lt;td&gt;R1 C2&lt;/td&gt;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latin typeface="Consolas"/>
                  <a:ea typeface="Consolas"/>
                  <a:cs typeface="Consolas"/>
                  <a:sym typeface="Consolas"/>
                </a:rPr>
                <a:t>&lt;/tr&gt;</a:t>
              </a:r>
            </a:p>
            <a:p>
              <a:pPr lvl="0" rtl="0">
                <a:lnSpc>
                  <a:spcPct val="100000"/>
                </a:lnSpc>
                <a:spcBef>
                  <a:spcPts val="0"/>
                </a:spcBef>
                <a:buNone/>
              </a:pPr>
              <a:r>
                <a:rPr lang="en-GB" sz="1050">
                  <a:solidFill>
                    <a:srgbClr val="333333"/>
                  </a:solidFill>
                  <a:latin typeface="Consolas"/>
                  <a:ea typeface="Consolas"/>
                  <a:cs typeface="Consolas"/>
                  <a:sym typeface="Consolas"/>
                </a:rPr>
                <a:t> </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latin typeface="Consolas"/>
                  <a:ea typeface="Consolas"/>
                  <a:cs typeface="Consolas"/>
                  <a:sym typeface="Consolas"/>
                </a:rPr>
                <a:t>&lt;tr&gt;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highlight>
                    <a:srgbClr val="79FFD6"/>
                  </a:highlight>
                  <a:latin typeface="Consolas"/>
                  <a:ea typeface="Consolas"/>
                  <a:cs typeface="Consolas"/>
                  <a:sym typeface="Consolas"/>
                </a:rPr>
                <a:t>&lt;td&gt;R2 C1&lt;/td&gt;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highlight>
                    <a:srgbClr val="79FFD6"/>
                  </a:highlight>
                  <a:latin typeface="Consolas"/>
                  <a:ea typeface="Consolas"/>
                  <a:cs typeface="Consolas"/>
                  <a:sym typeface="Consolas"/>
                </a:rPr>
                <a:t>&lt;td&gt;R2 C2&lt;/td&gt;</a:t>
              </a:r>
            </a:p>
            <a:p>
              <a:pPr lvl="0" rtl="0">
                <a:lnSpc>
                  <a:spcPct val="100000"/>
                </a:lnSpc>
                <a:spcBef>
                  <a:spcPts val="0"/>
                </a:spcBef>
                <a:buNone/>
              </a:pPr>
              <a:r>
                <a:rPr lang="en-GB" sz="1050">
                  <a:solidFill>
                    <a:srgbClr val="333333"/>
                  </a:solidFill>
                  <a:latin typeface="Consolas"/>
                  <a:ea typeface="Consolas"/>
                  <a:cs typeface="Consolas"/>
                  <a:sym typeface="Consolas"/>
                </a:rPr>
                <a:t>    </a:t>
              </a:r>
              <a:r>
                <a:rPr lang="en-GB" sz="1050">
                  <a:solidFill>
                    <a:srgbClr val="333333"/>
                  </a:solidFill>
                  <a:latin typeface="Consolas"/>
                  <a:ea typeface="Consolas"/>
                  <a:cs typeface="Consolas"/>
                  <a:sym typeface="Consolas"/>
                </a:rPr>
                <a:t>&lt;/tr&gt;</a:t>
              </a:r>
            </a:p>
            <a:p>
              <a:pPr lvl="0" rtl="0">
                <a:lnSpc>
                  <a:spcPct val="100000"/>
                </a:lnSpc>
                <a:spcBef>
                  <a:spcPts val="0"/>
                </a:spcBef>
                <a:buNone/>
              </a:pPr>
              <a:r>
                <a:rPr lang="en-GB" sz="1050">
                  <a:solidFill>
                    <a:srgbClr val="333333"/>
                  </a:solidFill>
                  <a:latin typeface="Consolas"/>
                  <a:ea typeface="Consolas"/>
                  <a:cs typeface="Consolas"/>
                  <a:sym typeface="Consolas"/>
                </a:rPr>
                <a:t>&lt;/table&gt;</a:t>
              </a: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951" name="Shape 951"/>
            <p:cNvSpPr txBox="1"/>
            <p:nvPr/>
          </p:nvSpPr>
          <p:spPr>
            <a:xfrm>
              <a:off x="323850" y="4466695"/>
              <a:ext cx="3497400" cy="365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952" name="Shape 952"/>
          <p:cNvGrpSpPr/>
          <p:nvPr/>
        </p:nvGrpSpPr>
        <p:grpSpPr>
          <a:xfrm>
            <a:off x="628650" y="2956850"/>
            <a:ext cx="3497400" cy="1864500"/>
            <a:chOff x="323850" y="1887975"/>
            <a:chExt cx="3497400" cy="1864500"/>
          </a:xfrm>
        </p:grpSpPr>
        <p:sp>
          <p:nvSpPr>
            <p:cNvPr id="953" name="Shape 953"/>
            <p:cNvSpPr txBox="1"/>
            <p:nvPr/>
          </p:nvSpPr>
          <p:spPr>
            <a:xfrm>
              <a:off x="323850" y="1887975"/>
              <a:ext cx="3497400" cy="15618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954" name="Shape 954"/>
            <p:cNvSpPr txBox="1"/>
            <p:nvPr/>
          </p:nvSpPr>
          <p:spPr>
            <a:xfrm>
              <a:off x="323850" y="34497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955" name="Shape 955"/>
          <p:cNvPicPr preferRelativeResize="0"/>
          <p:nvPr/>
        </p:nvPicPr>
        <p:blipFill>
          <a:blip r:embed="rId3">
            <a:alphaModFix/>
          </a:blip>
          <a:stretch>
            <a:fillRect/>
          </a:stretch>
        </p:blipFill>
        <p:spPr>
          <a:xfrm>
            <a:off x="1202512" y="3091100"/>
            <a:ext cx="2349675" cy="1377399"/>
          </a:xfrm>
          <a:prstGeom prst="rect">
            <a:avLst/>
          </a:prstGeom>
          <a:noFill/>
          <a:ln>
            <a:noFill/>
          </a:ln>
        </p:spPr>
      </p:pic>
      <p:graphicFrame>
        <p:nvGraphicFramePr>
          <p:cNvPr id="956" name="Shape 956"/>
          <p:cNvGraphicFramePr/>
          <p:nvPr/>
        </p:nvGraphicFramePr>
        <p:xfrm>
          <a:off x="4517600" y="746600"/>
          <a:ext cx="3000000" cy="3000000"/>
        </p:xfrm>
        <a:graphic>
          <a:graphicData uri="http://schemas.openxmlformats.org/drawingml/2006/table">
            <a:tbl>
              <a:tblPr>
                <a:noFill/>
                <a:tableStyleId>{1D72CDCD-5CFB-47BE-91C9-7CED54AA0016}</a:tableStyleId>
              </a:tblPr>
              <a:tblGrid>
                <a:gridCol w="539150"/>
                <a:gridCol w="1047650"/>
                <a:gridCol w="1259825"/>
                <a:gridCol w="1299525"/>
              </a:tblGrid>
              <a:tr h="200025">
                <a:tc>
                  <a:txBody>
                    <a:bodyPr>
                      <a:noAutofit/>
                    </a:bodyPr>
                    <a:lstStyle/>
                    <a:p>
                      <a:pPr lvl="0" rtl="0">
                        <a:lnSpc>
                          <a:spcPct val="115000"/>
                        </a:lnSpc>
                        <a:spcBef>
                          <a:spcPts val="0"/>
                        </a:spcBef>
                        <a:buNone/>
                      </a:pPr>
                      <a:r>
                        <a:rPr b="1" lang="en-GB" sz="8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800">
                          <a:solidFill>
                            <a:srgbClr val="FFFFFF"/>
                          </a:solidFill>
                        </a:rPr>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800">
                          <a:solidFill>
                            <a:srgbClr val="FFFFFF"/>
                          </a:solidFill>
                        </a:rPr>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8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4">
                  <a:txBody>
                    <a:bodyPr>
                      <a:noAutofit/>
                    </a:bodyPr>
                    <a:lstStyle/>
                    <a:p>
                      <a:pPr lvl="0" rtl="0">
                        <a:lnSpc>
                          <a:spcPct val="115000"/>
                        </a:lnSpc>
                        <a:spcBef>
                          <a:spcPts val="0"/>
                        </a:spcBef>
                        <a:buNone/>
                      </a:pPr>
                      <a:r>
                        <a:rPr lang="en-GB" sz="800"/>
                        <a:t>Table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Table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&lt;table&gt; ... &lt;/table&gt;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8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76250">
                <a:tc vMerge="1"/>
                <a:tc>
                  <a:txBody>
                    <a:bodyPr>
                      <a:noAutofit/>
                    </a:bodyPr>
                    <a:lstStyle/>
                    <a:p>
                      <a:pPr lvl="0" rtl="0">
                        <a:lnSpc>
                          <a:spcPct val="115000"/>
                        </a:lnSpc>
                        <a:spcBef>
                          <a:spcPts val="0"/>
                        </a:spcBef>
                        <a:buNone/>
                      </a:pPr>
                      <a:r>
                        <a:rPr lang="en-GB" sz="800"/>
                        <a:t>Table Row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&lt;table&gt;</a:t>
                      </a:r>
                    </a:p>
                    <a:p>
                      <a:pPr lvl="0" rtl="0">
                        <a:lnSpc>
                          <a:spcPct val="115000"/>
                        </a:lnSpc>
                        <a:spcBef>
                          <a:spcPts val="0"/>
                        </a:spcBef>
                        <a:buNone/>
                      </a:pPr>
                      <a:r>
                        <a:rPr lang="en-GB" sz="800"/>
                        <a:t>&lt;tr&gt; ... &lt;/tr&gt;</a:t>
                      </a:r>
                    </a:p>
                    <a:p>
                      <a:pPr lvl="0" rtl="0">
                        <a:lnSpc>
                          <a:spcPct val="115000"/>
                        </a:lnSpc>
                        <a:spcBef>
                          <a:spcPts val="0"/>
                        </a:spcBef>
                        <a:buNone/>
                      </a:pPr>
                      <a:r>
                        <a:rPr lang="en-GB" sz="800"/>
                        <a:t>&lt;/table&gt;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within table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762000">
                <a:tc vMerge="1"/>
                <a:tc>
                  <a:txBody>
                    <a:bodyPr>
                      <a:noAutofit/>
                    </a:bodyPr>
                    <a:lstStyle/>
                    <a:p>
                      <a:pPr lvl="0" rtl="0">
                        <a:lnSpc>
                          <a:spcPct val="115000"/>
                        </a:lnSpc>
                        <a:spcBef>
                          <a:spcPts val="0"/>
                        </a:spcBef>
                        <a:buNone/>
                      </a:pPr>
                      <a:r>
                        <a:rPr lang="en-GB" sz="800"/>
                        <a:t>Table Header Cell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&lt;table&gt;</a:t>
                      </a:r>
                    </a:p>
                    <a:p>
                      <a:pPr lvl="0" rtl="0">
                        <a:lnSpc>
                          <a:spcPct val="115000"/>
                        </a:lnSpc>
                        <a:spcBef>
                          <a:spcPts val="0"/>
                        </a:spcBef>
                        <a:buNone/>
                      </a:pPr>
                      <a:r>
                        <a:rPr lang="en-GB" sz="800"/>
                        <a:t>&lt;tr&gt;</a:t>
                      </a:r>
                    </a:p>
                    <a:p>
                      <a:pPr lvl="0" rtl="0">
                        <a:lnSpc>
                          <a:spcPct val="115000"/>
                        </a:lnSpc>
                        <a:spcBef>
                          <a:spcPts val="0"/>
                        </a:spcBef>
                        <a:buNone/>
                      </a:pPr>
                      <a:r>
                        <a:rPr lang="en-GB" sz="800"/>
                        <a:t>&lt;th&gt; ... &lt;/th&gt;</a:t>
                      </a:r>
                    </a:p>
                    <a:p>
                      <a:pPr lvl="0" rtl="0">
                        <a:lnSpc>
                          <a:spcPct val="115000"/>
                        </a:lnSpc>
                        <a:spcBef>
                          <a:spcPts val="0"/>
                        </a:spcBef>
                        <a:buNone/>
                      </a:pPr>
                      <a:r>
                        <a:rPr lang="en-GB" sz="800"/>
                        <a:t>&lt;/tr&gt;</a:t>
                      </a:r>
                    </a:p>
                    <a:p>
                      <a:pPr lvl="0" rtl="0">
                        <a:lnSpc>
                          <a:spcPct val="115000"/>
                        </a:lnSpc>
                        <a:spcBef>
                          <a:spcPts val="0"/>
                        </a:spcBef>
                        <a:buNone/>
                      </a:pPr>
                      <a:r>
                        <a:rPr lang="en-GB" sz="800"/>
                        <a:t>&lt;/table&gt;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within &lt;tr&gt;...&lt;/tr&gt;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762000">
                <a:tc vMerge="1"/>
                <a:tc>
                  <a:txBody>
                    <a:bodyPr>
                      <a:noAutofit/>
                    </a:bodyPr>
                    <a:lstStyle/>
                    <a:p>
                      <a:pPr lvl="0" rtl="0">
                        <a:lnSpc>
                          <a:spcPct val="115000"/>
                        </a:lnSpc>
                        <a:spcBef>
                          <a:spcPts val="0"/>
                        </a:spcBef>
                        <a:buNone/>
                      </a:pPr>
                      <a:r>
                        <a:rPr lang="en-GB" sz="800"/>
                        <a:t>Table Cell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&lt;table&gt;</a:t>
                      </a:r>
                    </a:p>
                    <a:p>
                      <a:pPr lvl="0" rtl="0">
                        <a:lnSpc>
                          <a:spcPct val="115000"/>
                        </a:lnSpc>
                        <a:spcBef>
                          <a:spcPts val="0"/>
                        </a:spcBef>
                        <a:buNone/>
                      </a:pPr>
                      <a:r>
                        <a:rPr lang="en-GB" sz="800"/>
                        <a:t>&lt;tr&gt;</a:t>
                      </a:r>
                    </a:p>
                    <a:p>
                      <a:pPr lvl="0" rtl="0">
                        <a:lnSpc>
                          <a:spcPct val="115000"/>
                        </a:lnSpc>
                        <a:spcBef>
                          <a:spcPts val="0"/>
                        </a:spcBef>
                        <a:buNone/>
                      </a:pPr>
                      <a:r>
                        <a:rPr lang="en-GB" sz="800">
                          <a:highlight>
                            <a:srgbClr val="79FFD6"/>
                          </a:highlight>
                        </a:rPr>
                        <a:t>&lt;td&gt; ... &lt;/td&gt;</a:t>
                      </a:r>
                    </a:p>
                    <a:p>
                      <a:pPr lvl="0" rtl="0">
                        <a:lnSpc>
                          <a:spcPct val="115000"/>
                        </a:lnSpc>
                        <a:spcBef>
                          <a:spcPts val="0"/>
                        </a:spcBef>
                        <a:buNone/>
                      </a:pPr>
                      <a:r>
                        <a:rPr lang="en-GB" sz="800"/>
                        <a:t>&lt;/tr&gt;</a:t>
                      </a:r>
                    </a:p>
                    <a:p>
                      <a:pPr lvl="0" rtl="0">
                        <a:lnSpc>
                          <a:spcPct val="115000"/>
                        </a:lnSpc>
                        <a:spcBef>
                          <a:spcPts val="0"/>
                        </a:spcBef>
                        <a:buNone/>
                      </a:pPr>
                      <a:r>
                        <a:rPr lang="en-GB" sz="800"/>
                        <a:t>&lt;/table&gt;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800"/>
                        <a:t>within &lt;tr&gt;...&lt;/tr&gt;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957" name="Shape 957"/>
          <p:cNvSpPr txBox="1"/>
          <p:nvPr/>
        </p:nvSpPr>
        <p:spPr>
          <a:xfrm>
            <a:off x="4517600" y="3458050"/>
            <a:ext cx="41463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200">
                <a:latin typeface="Hammersmith One"/>
                <a:ea typeface="Hammersmith One"/>
                <a:cs typeface="Hammersmith One"/>
                <a:sym typeface="Hammersmith One"/>
              </a:rPr>
              <a:t>Don't bother with CSS styling for tables.</a:t>
            </a:r>
            <a:br>
              <a:rPr lang="en-GB" sz="1200">
                <a:latin typeface="Hammersmith One"/>
                <a:ea typeface="Hammersmith One"/>
                <a:cs typeface="Hammersmith One"/>
                <a:sym typeface="Hammersmith One"/>
              </a:rPr>
            </a:br>
            <a:r>
              <a:rPr lang="en-GB" sz="1200">
                <a:latin typeface="Hammersmith One"/>
                <a:ea typeface="Hammersmith One"/>
                <a:cs typeface="Hammersmith One"/>
                <a:sym typeface="Hammersmith One"/>
              </a:rPr>
              <a:t>Bootstrap will handle it completely for us.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1" name="Shape 961"/>
        <p:cNvGrpSpPr/>
        <p:nvPr/>
      </p:nvGrpSpPr>
      <p:grpSpPr>
        <a:xfrm>
          <a:off x="0" y="0"/>
          <a:ext cx="0" cy="0"/>
          <a:chOff x="0" y="0"/>
          <a:chExt cx="0" cy="0"/>
        </a:xfrm>
      </p:grpSpPr>
      <p:sp>
        <p:nvSpPr>
          <p:cNvPr id="962" name="Shape 962"/>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05_01_tables</a:t>
            </a:r>
          </a:p>
        </p:txBody>
      </p:sp>
      <p:cxnSp>
        <p:nvCxnSpPr>
          <p:cNvPr id="963" name="Shape 963"/>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964" name="Shape 96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965" name="Shape 965"/>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966" name="Shape 966"/>
          <p:cNvSpPr txBox="1"/>
          <p:nvPr/>
        </p:nvSpPr>
        <p:spPr>
          <a:xfrm>
            <a:off x="2320500" y="3821500"/>
            <a:ext cx="45030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exercise/05_01_tables/page.html</a:t>
            </a:r>
          </a:p>
        </p:txBody>
      </p:sp>
      <p:pic>
        <p:nvPicPr>
          <p:cNvPr id="967" name="Shape 967"/>
          <p:cNvPicPr preferRelativeResize="0"/>
          <p:nvPr/>
        </p:nvPicPr>
        <p:blipFill>
          <a:blip r:embed="rId3">
            <a:alphaModFix/>
          </a:blip>
          <a:stretch>
            <a:fillRect/>
          </a:stretch>
        </p:blipFill>
        <p:spPr>
          <a:xfrm>
            <a:off x="2094125" y="1634575"/>
            <a:ext cx="4591279" cy="19725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1" name="Shape 971"/>
        <p:cNvGrpSpPr/>
        <p:nvPr/>
      </p:nvGrpSpPr>
      <p:grpSpPr>
        <a:xfrm>
          <a:off x="0" y="0"/>
          <a:ext cx="0" cy="0"/>
          <a:chOff x="0" y="0"/>
          <a:chExt cx="0" cy="0"/>
        </a:xfrm>
      </p:grpSpPr>
      <p:sp>
        <p:nvSpPr>
          <p:cNvPr id="972" name="Shape 972"/>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973" name="Shape 97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IMAGE</a:t>
            </a:r>
          </a:p>
        </p:txBody>
      </p:sp>
      <p:cxnSp>
        <p:nvCxnSpPr>
          <p:cNvPr id="974" name="Shape 97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975" name="Shape 975"/>
          <p:cNvGrpSpPr/>
          <p:nvPr/>
        </p:nvGrpSpPr>
        <p:grpSpPr>
          <a:xfrm>
            <a:off x="628650" y="1583175"/>
            <a:ext cx="3497400" cy="940200"/>
            <a:chOff x="323850" y="1887975"/>
            <a:chExt cx="3497400" cy="940200"/>
          </a:xfrm>
        </p:grpSpPr>
        <p:sp>
          <p:nvSpPr>
            <p:cNvPr id="976" name="Shape 976"/>
            <p:cNvSpPr txBox="1"/>
            <p:nvPr/>
          </p:nvSpPr>
          <p:spPr>
            <a:xfrm>
              <a:off x="323850" y="1887975"/>
              <a:ext cx="3497400" cy="6375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&lt;img src="</a:t>
              </a:r>
              <a:r>
                <a:rPr lang="en-GB" sz="700">
                  <a:solidFill>
                    <a:schemeClr val="dk1"/>
                  </a:solidFill>
                  <a:latin typeface="Consolas"/>
                  <a:ea typeface="Consolas"/>
                  <a:cs typeface="Consolas"/>
                  <a:sym typeface="Consolas"/>
                  <a:hlinkClick r:id="rId3"/>
                </a:rPr>
                <a:t>http://stackup.sg/assets/stackup_logo.svg</a:t>
              </a:r>
              <a:r>
                <a:rPr lang="en-GB" sz="1050">
                  <a:solidFill>
                    <a:schemeClr val="dk1"/>
                  </a:solidFill>
                  <a:latin typeface="Consolas"/>
                  <a:ea typeface="Consolas"/>
                  <a:cs typeface="Consolas"/>
                  <a:sym typeface="Consolas"/>
                  <a:hlinkClick r:id="rId4"/>
                </a:rPr>
                <a:t>"</a:t>
              </a:r>
              <a:r>
                <a:rPr lang="en-GB" sz="1050">
                  <a:solidFill>
                    <a:schemeClr val="dk1"/>
                  </a:solidFill>
                  <a:latin typeface="Consolas"/>
                  <a:ea typeface="Consolas"/>
                  <a:cs typeface="Consolas"/>
                  <a:sym typeface="Consolas"/>
                </a:rPr>
                <a:t>  </a:t>
              </a:r>
            </a:p>
            <a:p>
              <a:pPr indent="0" lvl="0" marL="0" rtl="0">
                <a:lnSpc>
                  <a:spcPct val="136363"/>
                </a:lnSpc>
                <a:spcBef>
                  <a:spcPts val="0"/>
                </a:spcBef>
                <a:buNone/>
              </a:pPr>
              <a:r>
                <a:rPr lang="en-GB" sz="1050">
                  <a:solidFill>
                    <a:schemeClr val="dk1"/>
                  </a:solidFill>
                  <a:latin typeface="Consolas"/>
                  <a:ea typeface="Consolas"/>
                  <a:cs typeface="Consolas"/>
                  <a:sym typeface="Consolas"/>
                </a:rPr>
                <a:t>     alt="logo"&gt;</a:t>
              </a: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977" name="Shape 977"/>
            <p:cNvSpPr txBox="1"/>
            <p:nvPr/>
          </p:nvSpPr>
          <p:spPr>
            <a:xfrm>
              <a:off x="323850" y="252547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978" name="Shape 978"/>
          <p:cNvGrpSpPr/>
          <p:nvPr/>
        </p:nvGrpSpPr>
        <p:grpSpPr>
          <a:xfrm>
            <a:off x="628650" y="2657325"/>
            <a:ext cx="3497400" cy="1472100"/>
            <a:chOff x="323850" y="1887975"/>
            <a:chExt cx="3497400" cy="1472100"/>
          </a:xfrm>
        </p:grpSpPr>
        <p:sp>
          <p:nvSpPr>
            <p:cNvPr id="979" name="Shape 979"/>
            <p:cNvSpPr txBox="1"/>
            <p:nvPr/>
          </p:nvSpPr>
          <p:spPr>
            <a:xfrm>
              <a:off x="323850" y="1887975"/>
              <a:ext cx="3497400" cy="11694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980" name="Shape 980"/>
            <p:cNvSpPr txBox="1"/>
            <p:nvPr/>
          </p:nvSpPr>
          <p:spPr>
            <a:xfrm>
              <a:off x="323850" y="30573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981" name="Shape 981"/>
          <p:cNvPicPr preferRelativeResize="0"/>
          <p:nvPr/>
        </p:nvPicPr>
        <p:blipFill>
          <a:blip r:embed="rId5">
            <a:alphaModFix/>
          </a:blip>
          <a:stretch>
            <a:fillRect/>
          </a:stretch>
        </p:blipFill>
        <p:spPr>
          <a:xfrm>
            <a:off x="1512550" y="2690300"/>
            <a:ext cx="1830175" cy="1043374"/>
          </a:xfrm>
          <a:prstGeom prst="rect">
            <a:avLst/>
          </a:prstGeom>
          <a:noFill/>
          <a:ln>
            <a:noFill/>
          </a:ln>
        </p:spPr>
      </p:pic>
      <p:graphicFrame>
        <p:nvGraphicFramePr>
          <p:cNvPr id="982" name="Shape 982"/>
          <p:cNvGraphicFramePr/>
          <p:nvPr/>
        </p:nvGraphicFramePr>
        <p:xfrm>
          <a:off x="699800" y="4330200"/>
          <a:ext cx="3000000" cy="3000000"/>
        </p:xfrm>
        <a:graphic>
          <a:graphicData uri="http://schemas.openxmlformats.org/drawingml/2006/table">
            <a:tbl>
              <a:tblPr>
                <a:noFill/>
                <a:tableStyleId>{1D72CDCD-5CFB-47BE-91C9-7CED54AA0016}</a:tableStyleId>
              </a:tblPr>
              <a:tblGrid>
                <a:gridCol w="952500"/>
                <a:gridCol w="1485900"/>
                <a:gridCol w="2152650"/>
                <a:gridCol w="2733675"/>
              </a:tblGrid>
              <a:tr h="225050">
                <a:tc>
                  <a:txBody>
                    <a:bodyPr>
                      <a:noAutofit/>
                    </a:bodyPr>
                    <a:lstStyle/>
                    <a:p>
                      <a:pPr lvl="0" rtl="0">
                        <a:lnSpc>
                          <a:spcPct val="115000"/>
                        </a:lnSpc>
                        <a:spcBef>
                          <a:spcPts val="0"/>
                        </a:spcBef>
                        <a:buNone/>
                      </a:pPr>
                      <a:r>
                        <a:rPr b="1" lang="en-GB" sz="10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2">
                  <a:txBody>
                    <a:bodyPr>
                      <a:noAutofit/>
                    </a:bodyPr>
                    <a:lstStyle/>
                    <a:p>
                      <a:pPr lvl="0" rtl="0">
                        <a:lnSpc>
                          <a:spcPct val="115000"/>
                        </a:lnSpc>
                        <a:spcBef>
                          <a:spcPts val="0"/>
                        </a:spcBef>
                        <a:buNone/>
                      </a:pPr>
                      <a:r>
                        <a:rPr lang="en-GB" sz="1000"/>
                        <a:t>Image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2">
                  <a:txBody>
                    <a:bodyPr>
                      <a:noAutofit/>
                    </a:bodyPr>
                    <a:lstStyle/>
                    <a:p>
                      <a:pPr lvl="0" rtl="0">
                        <a:lnSpc>
                          <a:spcPct val="115000"/>
                        </a:lnSpc>
                        <a:spcBef>
                          <a:spcPts val="0"/>
                        </a:spcBef>
                        <a:buNone/>
                      </a:pPr>
                      <a:r>
                        <a:rPr lang="en-GB" sz="1000"/>
                        <a:t>Image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2">
                  <a:txBody>
                    <a:bodyPr>
                      <a:noAutofit/>
                    </a:bodyPr>
                    <a:lstStyle/>
                    <a:p>
                      <a:pPr lvl="0" rtl="0">
                        <a:lnSpc>
                          <a:spcPct val="115000"/>
                        </a:lnSpc>
                        <a:spcBef>
                          <a:spcPts val="0"/>
                        </a:spcBef>
                        <a:buNone/>
                      </a:pPr>
                      <a:r>
                        <a:rPr lang="en-GB" sz="1000"/>
                        <a:t>&lt;img src="url"</a:t>
                      </a:r>
                    </a:p>
                    <a:p>
                      <a:pPr lvl="0" rtl="0">
                        <a:lnSpc>
                          <a:spcPct val="115000"/>
                        </a:lnSpc>
                        <a:spcBef>
                          <a:spcPts val="0"/>
                        </a:spcBef>
                        <a:buNone/>
                      </a:pPr>
                      <a:r>
                        <a:rPr lang="en-GB" sz="1000"/>
                        <a:t>alt="text"&gt;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src: image file location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alt: text shown if image not available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983" name="Shape 983"/>
          <p:cNvSpPr txBox="1"/>
          <p:nvPr/>
        </p:nvSpPr>
        <p:spPr>
          <a:xfrm>
            <a:off x="4363000" y="2884525"/>
            <a:ext cx="40209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a:latin typeface="Hammersmith One"/>
                <a:ea typeface="Hammersmith One"/>
                <a:cs typeface="Hammersmith One"/>
                <a:sym typeface="Hammersmith One"/>
              </a:rPr>
              <a:t>note: only size the image with CSS.</a:t>
            </a:r>
            <a:br>
              <a:rPr lang="en-GB">
                <a:latin typeface="Hammersmith One"/>
                <a:ea typeface="Hammersmith One"/>
                <a:cs typeface="Hammersmith One"/>
                <a:sym typeface="Hammersmith One"/>
              </a:rPr>
            </a:br>
            <a:r>
              <a:rPr lang="en-GB">
                <a:latin typeface="Hammersmith One"/>
                <a:ea typeface="Hammersmith One"/>
                <a:cs typeface="Hammersmith One"/>
                <a:sym typeface="Hammersmith One"/>
              </a:rPr>
              <a:t>(despite what you read online)</a:t>
            </a:r>
          </a:p>
        </p:txBody>
      </p:sp>
      <p:sp>
        <p:nvSpPr>
          <p:cNvPr id="984" name="Shape 984"/>
          <p:cNvSpPr txBox="1"/>
          <p:nvPr/>
        </p:nvSpPr>
        <p:spPr>
          <a:xfrm>
            <a:off x="4363000" y="1735575"/>
            <a:ext cx="40209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exercise/06_01_images/page.html</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sp>
        <p:nvSpPr>
          <p:cNvPr id="989" name="Shape 98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990" name="Shape 99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IMAGE</a:t>
            </a:r>
          </a:p>
        </p:txBody>
      </p:sp>
      <p:cxnSp>
        <p:nvCxnSpPr>
          <p:cNvPr id="991" name="Shape 991"/>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pic>
        <p:nvPicPr>
          <p:cNvPr id="992" name="Shape 992"/>
          <p:cNvPicPr preferRelativeResize="0"/>
          <p:nvPr/>
        </p:nvPicPr>
        <p:blipFill>
          <a:blip r:embed="rId3">
            <a:alphaModFix/>
          </a:blip>
          <a:stretch>
            <a:fillRect/>
          </a:stretch>
        </p:blipFill>
        <p:spPr>
          <a:xfrm>
            <a:off x="152400" y="797000"/>
            <a:ext cx="5942623" cy="4194097"/>
          </a:xfrm>
          <a:prstGeom prst="rect">
            <a:avLst/>
          </a:prstGeom>
          <a:noFill/>
          <a:ln>
            <a:noFill/>
          </a:ln>
        </p:spPr>
      </p:pic>
      <p:sp>
        <p:nvSpPr>
          <p:cNvPr id="993" name="Shape 993"/>
          <p:cNvSpPr/>
          <p:nvPr/>
        </p:nvSpPr>
        <p:spPr>
          <a:xfrm>
            <a:off x="6098875" y="945050"/>
            <a:ext cx="129000" cy="1214400"/>
          </a:xfrm>
          <a:prstGeom prst="rect">
            <a:avLst/>
          </a:prstGeom>
          <a:solidFill>
            <a:srgbClr val="FF4B17"/>
          </a:solidFill>
          <a:ln>
            <a:noFill/>
          </a:ln>
        </p:spPr>
        <p:txBody>
          <a:bodyPr anchorCtr="0" anchor="ctr" bIns="91425" lIns="91425" rIns="91425" tIns="91425">
            <a:noAutofit/>
          </a:bodyPr>
          <a:lstStyle/>
          <a:p>
            <a:pPr lvl="0">
              <a:spcBef>
                <a:spcPts val="0"/>
              </a:spcBef>
              <a:buNone/>
            </a:pPr>
            <a:r>
              <a:t/>
            </a:r>
            <a:endParaRPr/>
          </a:p>
        </p:txBody>
      </p:sp>
      <p:sp>
        <p:nvSpPr>
          <p:cNvPr id="994" name="Shape 994"/>
          <p:cNvSpPr/>
          <p:nvPr/>
        </p:nvSpPr>
        <p:spPr>
          <a:xfrm>
            <a:off x="6098875" y="2189600"/>
            <a:ext cx="129000" cy="28014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995" name="Shape 995"/>
          <p:cNvSpPr txBox="1"/>
          <p:nvPr>
            <p:ph type="ctrTitle"/>
          </p:nvPr>
        </p:nvSpPr>
        <p:spPr>
          <a:xfrm>
            <a:off x="6357700" y="945050"/>
            <a:ext cx="2338800" cy="1039800"/>
          </a:xfrm>
          <a:prstGeom prst="rect">
            <a:avLst/>
          </a:prstGeom>
        </p:spPr>
        <p:txBody>
          <a:bodyPr anchorCtr="0" anchor="b" bIns="91425" lIns="91425" rIns="91425" tIns="91425">
            <a:noAutofit/>
          </a:bodyPr>
          <a:lstStyle/>
          <a:p>
            <a:pPr lvl="0" rtl="0" algn="l">
              <a:spcBef>
                <a:spcPts val="0"/>
              </a:spcBef>
              <a:buNone/>
            </a:pPr>
            <a:r>
              <a:rPr lang="en-GB" sz="1000"/>
              <a:t>Normal responsive image</a:t>
            </a:r>
          </a:p>
          <a:p>
            <a:pPr lvl="0" rtl="0" algn="l">
              <a:spcBef>
                <a:spcPts val="0"/>
              </a:spcBef>
              <a:buNone/>
            </a:pPr>
            <a:r>
              <a:t/>
            </a:r>
            <a:endParaRPr sz="1000"/>
          </a:p>
          <a:p>
            <a:pPr lvl="0" rtl="0" algn="l">
              <a:spcBef>
                <a:spcPts val="0"/>
              </a:spcBef>
              <a:buNone/>
            </a:pPr>
            <a:r>
              <a:rPr lang="en-GB" sz="1000"/>
              <a:t>display: block</a:t>
            </a:r>
          </a:p>
          <a:p>
            <a:pPr lvl="0" rtl="0" algn="l">
              <a:spcBef>
                <a:spcPts val="0"/>
              </a:spcBef>
              <a:buNone/>
            </a:pPr>
            <a:r>
              <a:rPr lang="en-GB" sz="1000"/>
              <a:t>max-width: 100%</a:t>
            </a:r>
          </a:p>
        </p:txBody>
      </p:sp>
      <p:sp>
        <p:nvSpPr>
          <p:cNvPr id="996" name="Shape 996"/>
          <p:cNvSpPr txBox="1"/>
          <p:nvPr>
            <p:ph type="ctrTitle"/>
          </p:nvPr>
        </p:nvSpPr>
        <p:spPr>
          <a:xfrm>
            <a:off x="6383525" y="2931875"/>
            <a:ext cx="2338800" cy="1039800"/>
          </a:xfrm>
          <a:prstGeom prst="rect">
            <a:avLst/>
          </a:prstGeom>
        </p:spPr>
        <p:txBody>
          <a:bodyPr anchorCtr="0" anchor="b" bIns="91425" lIns="91425" rIns="91425" tIns="91425">
            <a:noAutofit/>
          </a:bodyPr>
          <a:lstStyle/>
          <a:p>
            <a:pPr lvl="0" rtl="0" algn="l">
              <a:spcBef>
                <a:spcPts val="0"/>
              </a:spcBef>
              <a:buNone/>
            </a:pPr>
            <a:r>
              <a:rPr lang="en-GB" sz="1000"/>
              <a:t>Full screen background image:</a:t>
            </a:r>
          </a:p>
          <a:p>
            <a:pPr lvl="0" rtl="0" algn="l">
              <a:spcBef>
                <a:spcPts val="0"/>
              </a:spcBef>
              <a:buNone/>
            </a:pPr>
            <a:r>
              <a:t/>
            </a:r>
            <a:endParaRPr sz="1000"/>
          </a:p>
          <a:p>
            <a:pPr lvl="0" rtl="0" algn="l">
              <a:spcBef>
                <a:spcPts val="0"/>
              </a:spcBef>
              <a:buNone/>
            </a:pPr>
            <a:r>
              <a:rPr lang="en-GB" sz="1000"/>
              <a:t>body{</a:t>
            </a:r>
          </a:p>
          <a:p>
            <a:pPr lvl="0" rtl="0" algn="l">
              <a:spcBef>
                <a:spcPts val="0"/>
              </a:spcBef>
              <a:buNone/>
            </a:pPr>
            <a:r>
              <a:rPr lang="en-GB" sz="1000"/>
              <a:t>    background-image: url('...');</a:t>
            </a:r>
          </a:p>
          <a:p>
            <a:pPr lvl="0" rtl="0" algn="l">
              <a:spcBef>
                <a:spcPts val="0"/>
              </a:spcBef>
              <a:buNone/>
            </a:pPr>
            <a:r>
              <a:rPr lang="en-GB" sz="1000"/>
              <a:t>    background-size: cover;</a:t>
            </a:r>
          </a:p>
          <a:p>
            <a:pPr lvl="0" rtl="0" algn="l">
              <a:spcBef>
                <a:spcPts val="0"/>
              </a:spcBef>
              <a:buNone/>
            </a:pPr>
            <a:r>
              <a:rPr lang="en-GB" sz="1000"/>
              <a: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0" name="Shape 1000"/>
        <p:cNvGrpSpPr/>
        <p:nvPr/>
      </p:nvGrpSpPr>
      <p:grpSpPr>
        <a:xfrm>
          <a:off x="0" y="0"/>
          <a:ext cx="0" cy="0"/>
          <a:chOff x="0" y="0"/>
          <a:chExt cx="0" cy="0"/>
        </a:xfrm>
      </p:grpSpPr>
      <p:sp>
        <p:nvSpPr>
          <p:cNvPr id="1001" name="Shape 1001"/>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1002" name="Shape 100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IMAGE</a:t>
            </a:r>
          </a:p>
        </p:txBody>
      </p:sp>
      <p:cxnSp>
        <p:nvCxnSpPr>
          <p:cNvPr id="1003" name="Shape 1003"/>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1004" name="Shape 1004"/>
          <p:cNvGrpSpPr/>
          <p:nvPr/>
        </p:nvGrpSpPr>
        <p:grpSpPr>
          <a:xfrm>
            <a:off x="234750" y="962620"/>
            <a:ext cx="3497400" cy="3440987"/>
            <a:chOff x="323850" y="1887968"/>
            <a:chExt cx="3497400" cy="2362504"/>
          </a:xfrm>
        </p:grpSpPr>
        <p:sp>
          <p:nvSpPr>
            <p:cNvPr id="1005" name="Shape 1005"/>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.my-container{</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max-width: 400px;</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padding: 1rem;</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background-color: #212121;</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margin: auto;</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.my-title{</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color: #fff;</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    text-align: center;</a:t>
              </a:r>
            </a:p>
            <a:p>
              <a:pPr lvl="0" rtl="0">
                <a:lnSpc>
                  <a:spcPct val="136363"/>
                </a:lnSpc>
                <a:spcBef>
                  <a:spcPts val="0"/>
                </a:spcBef>
                <a:buClr>
                  <a:schemeClr val="dk1"/>
                </a:buClr>
                <a:buSzPct val="183333"/>
                <a:buFont typeface="Arial"/>
                <a:buNone/>
              </a:pPr>
              <a:r>
                <a:rPr lang="en-GB" sz="60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.my-image</a:t>
              </a: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display: block;</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max-width: 200px;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margin: 1rem auto;</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1006" name="Shape 1006"/>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1007" name="Shape 1007"/>
          <p:cNvGrpSpPr/>
          <p:nvPr/>
        </p:nvGrpSpPr>
        <p:grpSpPr>
          <a:xfrm>
            <a:off x="4153350" y="3065650"/>
            <a:ext cx="3497400" cy="1337950"/>
            <a:chOff x="323850" y="2032325"/>
            <a:chExt cx="3497400" cy="1337950"/>
          </a:xfrm>
        </p:grpSpPr>
        <p:sp>
          <p:nvSpPr>
            <p:cNvPr id="1008" name="Shape 1008"/>
            <p:cNvSpPr txBox="1"/>
            <p:nvPr/>
          </p:nvSpPr>
          <p:spPr>
            <a:xfrm>
              <a:off x="323850" y="2032325"/>
              <a:ext cx="3497400" cy="10353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1009" name="Shape 1009"/>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1010" name="Shape 1010"/>
          <p:cNvGrpSpPr/>
          <p:nvPr/>
        </p:nvGrpSpPr>
        <p:grpSpPr>
          <a:xfrm>
            <a:off x="4153350" y="962625"/>
            <a:ext cx="3497400" cy="2009050"/>
            <a:chOff x="323850" y="1887975"/>
            <a:chExt cx="3497400" cy="2009050"/>
          </a:xfrm>
        </p:grpSpPr>
        <p:sp>
          <p:nvSpPr>
            <p:cNvPr id="1011" name="Shape 1011"/>
            <p:cNvSpPr txBox="1"/>
            <p:nvPr/>
          </p:nvSpPr>
          <p:spPr>
            <a:xfrm>
              <a:off x="323850" y="1887975"/>
              <a:ext cx="3497400" cy="17064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&lt;div class="my-container"&gt;</a:t>
              </a:r>
            </a:p>
            <a:p>
              <a:pPr lvl="0" rtl="0">
                <a:lnSpc>
                  <a:spcPct val="136363"/>
                </a:lnSpc>
                <a:spcBef>
                  <a:spcPts val="0"/>
                </a:spcBef>
                <a:buNone/>
              </a:pPr>
              <a:r>
                <a:rPr lang="en-GB" sz="1050">
                  <a:solidFill>
                    <a:srgbClr val="333333"/>
                  </a:solidFill>
                  <a:latin typeface="Consolas"/>
                  <a:ea typeface="Consolas"/>
                  <a:cs typeface="Consolas"/>
                  <a:sym typeface="Consolas"/>
                </a:rPr>
                <a:t>    &lt;h1 class="my-title"&gt;Welcome To&lt;/h1&gt;</a:t>
              </a:r>
            </a:p>
            <a:p>
              <a:pPr lvl="0" rtl="0">
                <a:lnSpc>
                  <a:spcPct val="136363"/>
                </a:lnSpc>
                <a:spcBef>
                  <a:spcPts val="0"/>
                </a:spcBef>
                <a:buNone/>
              </a:pPr>
              <a:r>
                <a:rPr lang="en-GB" sz="1050">
                  <a:solidFill>
                    <a:srgbClr val="333333"/>
                  </a:solidFill>
                  <a:latin typeface="Consolas"/>
                  <a:ea typeface="Consolas"/>
                  <a:cs typeface="Consolas"/>
                  <a:sym typeface="Consolas"/>
                </a:rPr>
                <a:t>    &lt;img src="</a:t>
              </a:r>
              <a:r>
                <a:rPr lang="en-GB" sz="700">
                  <a:solidFill>
                    <a:schemeClr val="hlink"/>
                  </a:solidFill>
                  <a:latin typeface="Consolas"/>
                  <a:ea typeface="Consolas"/>
                  <a:cs typeface="Consolas"/>
                  <a:sym typeface="Consolas"/>
                  <a:hlinkClick r:id="rId3"/>
                </a:rPr>
                <a:t>http://stackup.sg/assets/stackup_logo.svg</a:t>
              </a:r>
              <a:r>
                <a:rPr lang="en-GB" sz="1050">
                  <a:solidFill>
                    <a:schemeClr val="hlink"/>
                  </a:solidFill>
                  <a:latin typeface="Consolas"/>
                  <a:ea typeface="Consolas"/>
                  <a:cs typeface="Consolas"/>
                  <a:sym typeface="Consolas"/>
                  <a:hlinkClick r:id="rId4"/>
                </a:rPr>
                <a:t>"</a:t>
              </a:r>
              <a:r>
                <a:rPr lang="en-GB" sz="1050">
                  <a:solidFill>
                    <a:srgbClr val="333333"/>
                  </a:solidFill>
                  <a:latin typeface="Consolas"/>
                  <a:ea typeface="Consolas"/>
                  <a:cs typeface="Consolas"/>
                  <a:sym typeface="Consolas"/>
                </a:rPr>
                <a:t> </a:t>
              </a:r>
            </a:p>
            <a:p>
              <a:pPr indent="457200" lvl="0" rtl="0">
                <a:lnSpc>
                  <a:spcPct val="136363"/>
                </a:lnSpc>
                <a:spcBef>
                  <a:spcPts val="0"/>
                </a:spcBef>
                <a:buNone/>
              </a:pPr>
              <a:r>
                <a:rPr lang="en-GB" sz="1050">
                  <a:solidFill>
                    <a:srgbClr val="333333"/>
                  </a:solidFill>
                  <a:latin typeface="Consolas"/>
                  <a:ea typeface="Consolas"/>
                  <a:cs typeface="Consolas"/>
                  <a:sym typeface="Consolas"/>
                </a:rPr>
                <a:t>   alt="logo" </a:t>
              </a:r>
            </a:p>
            <a:p>
              <a:pPr indent="0" lvl="0" marL="457200" rtl="0">
                <a:lnSpc>
                  <a:spcPct val="136363"/>
                </a:lnSpc>
                <a:spcBef>
                  <a:spcPts val="0"/>
                </a:spcBef>
                <a:buNone/>
              </a:pPr>
              <a:r>
                <a:rPr lang="en-GB" sz="1050">
                  <a:solidFill>
                    <a:srgbClr val="333333"/>
                  </a:solidFill>
                  <a:latin typeface="Consolas"/>
                  <a:ea typeface="Consolas"/>
                  <a:cs typeface="Consolas"/>
                  <a:sym typeface="Consolas"/>
                </a:rPr>
                <a:t>   class="</a:t>
              </a:r>
              <a:r>
                <a:rPr lang="en-GB" sz="1050">
                  <a:solidFill>
                    <a:srgbClr val="333333"/>
                  </a:solidFill>
                  <a:latin typeface="Consolas"/>
                  <a:ea typeface="Consolas"/>
                  <a:cs typeface="Consolas"/>
                  <a:sym typeface="Consolas"/>
                </a:rPr>
                <a:t>my-image</a:t>
              </a:r>
              <a:r>
                <a:rPr lang="en-GB" sz="1050">
                  <a:solidFill>
                    <a:srgbClr val="333333"/>
                  </a:solidFill>
                  <a:latin typeface="Consolas"/>
                  <a:ea typeface="Consolas"/>
                  <a:cs typeface="Consolas"/>
                  <a:sym typeface="Consolas"/>
                </a:rPr>
                <a:t>"&gt;</a:t>
              </a:r>
            </a:p>
            <a:p>
              <a:pPr lvl="0" rtl="0">
                <a:lnSpc>
                  <a:spcPct val="136363"/>
                </a:lnSpc>
                <a:spcBef>
                  <a:spcPts val="0"/>
                </a:spcBef>
                <a:buNone/>
              </a:pPr>
              <a:r>
                <a:rPr lang="en-GB" sz="1050">
                  <a:solidFill>
                    <a:srgbClr val="333333"/>
                  </a:solidFill>
                  <a:latin typeface="Consolas"/>
                  <a:ea typeface="Consolas"/>
                  <a:cs typeface="Consolas"/>
                  <a:sym typeface="Consolas"/>
                </a:rPr>
                <a:t>&lt;/div&gt;</a:t>
              </a:r>
            </a:p>
            <a:p>
              <a:pPr lvl="0" rtl="0">
                <a:lnSpc>
                  <a:spcPct val="136363"/>
                </a:lnSpc>
                <a:spcBef>
                  <a:spcPts val="0"/>
                </a:spcBef>
                <a:buNone/>
              </a:pPr>
              <a:r>
                <a:t/>
              </a:r>
              <a:endParaRPr sz="1050">
                <a:solidFill>
                  <a:schemeClr val="dk1"/>
                </a:solidFill>
                <a:latin typeface="Consolas"/>
                <a:ea typeface="Consolas"/>
                <a:cs typeface="Consolas"/>
                <a:sym typeface="Consolas"/>
              </a:endParaRPr>
            </a:p>
          </p:txBody>
        </p:sp>
        <p:sp>
          <p:nvSpPr>
            <p:cNvPr id="1012" name="Shape 1012"/>
            <p:cNvSpPr txBox="1"/>
            <p:nvPr/>
          </p:nvSpPr>
          <p:spPr>
            <a:xfrm>
              <a:off x="323850" y="359432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1013" name="Shape 1013"/>
          <p:cNvPicPr preferRelativeResize="0"/>
          <p:nvPr/>
        </p:nvPicPr>
        <p:blipFill>
          <a:blip r:embed="rId5">
            <a:alphaModFix/>
          </a:blip>
          <a:stretch>
            <a:fillRect/>
          </a:stretch>
        </p:blipFill>
        <p:spPr>
          <a:xfrm>
            <a:off x="4854324" y="3065646"/>
            <a:ext cx="2199923" cy="1008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 name="Shape 1017"/>
        <p:cNvGrpSpPr/>
        <p:nvPr/>
      </p:nvGrpSpPr>
      <p:grpSpPr>
        <a:xfrm>
          <a:off x="0" y="0"/>
          <a:ext cx="0" cy="0"/>
          <a:chOff x="0" y="0"/>
          <a:chExt cx="0" cy="0"/>
        </a:xfrm>
      </p:grpSpPr>
      <p:sp>
        <p:nvSpPr>
          <p:cNvPr id="1018" name="Shape 1018"/>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06_01_images</a:t>
            </a:r>
          </a:p>
        </p:txBody>
      </p:sp>
      <p:cxnSp>
        <p:nvCxnSpPr>
          <p:cNvPr id="1019" name="Shape 1019"/>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020" name="Shape 102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021" name="Shape 1021"/>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022" name="Shape 1022"/>
          <p:cNvSpPr txBox="1"/>
          <p:nvPr/>
        </p:nvSpPr>
        <p:spPr>
          <a:xfrm>
            <a:off x="2320500" y="3821500"/>
            <a:ext cx="45030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exercise/06_01_images/page.css</a:t>
            </a:r>
          </a:p>
        </p:txBody>
      </p:sp>
      <p:pic>
        <p:nvPicPr>
          <p:cNvPr id="1023" name="Shape 1023"/>
          <p:cNvPicPr preferRelativeResize="0"/>
          <p:nvPr/>
        </p:nvPicPr>
        <p:blipFill>
          <a:blip r:embed="rId3">
            <a:alphaModFix/>
          </a:blip>
          <a:stretch>
            <a:fillRect/>
          </a:stretch>
        </p:blipFill>
        <p:spPr>
          <a:xfrm>
            <a:off x="2961162" y="1649000"/>
            <a:ext cx="3221670" cy="19725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1029" name="Shape 102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IMAGE</a:t>
            </a:r>
          </a:p>
        </p:txBody>
      </p:sp>
      <p:cxnSp>
        <p:nvCxnSpPr>
          <p:cNvPr id="1030" name="Shape 1030"/>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1031" name="Shape 1031"/>
          <p:cNvGrpSpPr/>
          <p:nvPr/>
        </p:nvGrpSpPr>
        <p:grpSpPr>
          <a:xfrm>
            <a:off x="234750" y="962620"/>
            <a:ext cx="3497400" cy="3440987"/>
            <a:chOff x="323850" y="1887968"/>
            <a:chExt cx="3497400" cy="2362504"/>
          </a:xfrm>
        </p:grpSpPr>
        <p:sp>
          <p:nvSpPr>
            <p:cNvPr id="1032" name="Shape 1032"/>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.my-image{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display: block; </a:t>
              </a:r>
              <a:r>
                <a:rPr lang="en-GB" sz="1050">
                  <a:solidFill>
                    <a:srgbClr val="333333"/>
                  </a:solidFill>
                  <a:latin typeface="Consolas"/>
                  <a:ea typeface="Consolas"/>
                  <a:cs typeface="Consolas"/>
                  <a:sym typeface="Consolas"/>
                </a:rPr>
                <a:t>/*acts like div*/</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max-width: 200px;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margin: auto;</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black;</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border-radius: 20px;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1033" name="Shape 1033"/>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1034" name="Shape 1034"/>
          <p:cNvGrpSpPr/>
          <p:nvPr/>
        </p:nvGrpSpPr>
        <p:grpSpPr>
          <a:xfrm>
            <a:off x="4153350" y="3065650"/>
            <a:ext cx="3497400" cy="1337950"/>
            <a:chOff x="323850" y="2032325"/>
            <a:chExt cx="3497400" cy="1337950"/>
          </a:xfrm>
        </p:grpSpPr>
        <p:sp>
          <p:nvSpPr>
            <p:cNvPr id="1035" name="Shape 1035"/>
            <p:cNvSpPr txBox="1"/>
            <p:nvPr/>
          </p:nvSpPr>
          <p:spPr>
            <a:xfrm>
              <a:off x="323850" y="2032325"/>
              <a:ext cx="3497400" cy="10353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1036" name="Shape 1036"/>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1037" name="Shape 1037"/>
          <p:cNvGrpSpPr/>
          <p:nvPr/>
        </p:nvGrpSpPr>
        <p:grpSpPr>
          <a:xfrm>
            <a:off x="4153350" y="962625"/>
            <a:ext cx="3497400" cy="2009050"/>
            <a:chOff x="323850" y="1887975"/>
            <a:chExt cx="3497400" cy="2009050"/>
          </a:xfrm>
        </p:grpSpPr>
        <p:sp>
          <p:nvSpPr>
            <p:cNvPr id="1038" name="Shape 1038"/>
            <p:cNvSpPr txBox="1"/>
            <p:nvPr/>
          </p:nvSpPr>
          <p:spPr>
            <a:xfrm>
              <a:off x="323850" y="1887975"/>
              <a:ext cx="3497400" cy="17064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&lt;img src="</a:t>
              </a:r>
              <a:r>
                <a:rPr lang="en-GB" sz="800">
                  <a:solidFill>
                    <a:schemeClr val="hlink"/>
                  </a:solidFill>
                  <a:latin typeface="Consolas"/>
                  <a:ea typeface="Consolas"/>
                  <a:cs typeface="Consolas"/>
                  <a:sym typeface="Consolas"/>
                  <a:hlinkClick r:id="rId3"/>
                </a:rPr>
                <a:t>http://stackup.sg/assets/stackup_logo.svg</a:t>
              </a:r>
              <a:r>
                <a:rPr lang="en-GB" sz="1050">
                  <a:solidFill>
                    <a:schemeClr val="hlink"/>
                  </a:solidFill>
                  <a:latin typeface="Consolas"/>
                  <a:ea typeface="Consolas"/>
                  <a:cs typeface="Consolas"/>
                  <a:sym typeface="Consolas"/>
                  <a:hlinkClick r:id="rId4"/>
                </a:rPr>
                <a:t>"</a:t>
              </a:r>
              <a:r>
                <a:rPr lang="en-GB" sz="1050">
                  <a:solidFill>
                    <a:srgbClr val="333333"/>
                  </a:solidFill>
                  <a:latin typeface="Consolas"/>
                  <a:ea typeface="Consolas"/>
                  <a:cs typeface="Consolas"/>
                  <a:sym typeface="Consolas"/>
                </a:rPr>
                <a:t> </a:t>
              </a:r>
            </a:p>
            <a:p>
              <a:pPr indent="0" lvl="0" marL="0" rtl="0">
                <a:lnSpc>
                  <a:spcPct val="136363"/>
                </a:lnSpc>
                <a:spcBef>
                  <a:spcPts val="0"/>
                </a:spcBef>
                <a:buNone/>
              </a:pPr>
              <a:r>
                <a:rPr lang="en-GB" sz="1050">
                  <a:solidFill>
                    <a:schemeClr val="dk1"/>
                  </a:solidFill>
                  <a:latin typeface="Consolas"/>
                  <a:ea typeface="Consolas"/>
                  <a:cs typeface="Consolas"/>
                  <a:sym typeface="Consolas"/>
                </a:rPr>
                <a:t>     alt="logo"</a:t>
              </a:r>
            </a:p>
            <a:p>
              <a:pPr indent="0" lvl="0" marL="0" rtl="0">
                <a:lnSpc>
                  <a:spcPct val="136363"/>
                </a:lnSpc>
                <a:spcBef>
                  <a:spcPts val="0"/>
                </a:spcBef>
                <a:buNone/>
              </a:pPr>
              <a:r>
                <a:rPr lang="en-GB" sz="1050">
                  <a:solidFill>
                    <a:schemeClr val="dk1"/>
                  </a:solidFill>
                  <a:latin typeface="Consolas"/>
                  <a:ea typeface="Consolas"/>
                  <a:cs typeface="Consolas"/>
                  <a:sym typeface="Consolas"/>
                </a:rPr>
                <a:t>     class="my-image"&gt;</a:t>
              </a:r>
            </a:p>
            <a:p>
              <a:pPr lvl="0" rtl="0">
                <a:lnSpc>
                  <a:spcPct val="136363"/>
                </a:lnSpc>
                <a:spcBef>
                  <a:spcPts val="0"/>
                </a:spcBef>
                <a:buNone/>
              </a:pPr>
              <a:r>
                <a:t/>
              </a:r>
              <a:endParaRPr sz="1050">
                <a:solidFill>
                  <a:schemeClr val="dk1"/>
                </a:solidFill>
                <a:latin typeface="Consolas"/>
                <a:ea typeface="Consolas"/>
                <a:cs typeface="Consolas"/>
                <a:sym typeface="Consolas"/>
              </a:endParaRPr>
            </a:p>
          </p:txBody>
        </p:sp>
        <p:sp>
          <p:nvSpPr>
            <p:cNvPr id="1039" name="Shape 1039"/>
            <p:cNvSpPr txBox="1"/>
            <p:nvPr/>
          </p:nvSpPr>
          <p:spPr>
            <a:xfrm>
              <a:off x="323850" y="359432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pic>
        <p:nvPicPr>
          <p:cNvPr id="1040" name="Shape 1040"/>
          <p:cNvPicPr preferRelativeResize="0"/>
          <p:nvPr/>
        </p:nvPicPr>
        <p:blipFill>
          <a:blip r:embed="rId5">
            <a:alphaModFix/>
          </a:blip>
          <a:stretch>
            <a:fillRect/>
          </a:stretch>
        </p:blipFill>
        <p:spPr>
          <a:xfrm>
            <a:off x="4314550" y="3165175"/>
            <a:ext cx="3174999" cy="8215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 name="Shape 1044"/>
        <p:cNvGrpSpPr/>
        <p:nvPr/>
      </p:nvGrpSpPr>
      <p:grpSpPr>
        <a:xfrm>
          <a:off x="0" y="0"/>
          <a:ext cx="0" cy="0"/>
          <a:chOff x="0" y="0"/>
          <a:chExt cx="0" cy="0"/>
        </a:xfrm>
      </p:grpSpPr>
      <p:sp>
        <p:nvSpPr>
          <p:cNvPr id="1045" name="Shape 1045"/>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06_02_images_style</a:t>
            </a:r>
          </a:p>
        </p:txBody>
      </p:sp>
      <p:cxnSp>
        <p:nvCxnSpPr>
          <p:cNvPr id="1046" name="Shape 1046"/>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047" name="Shape 1047"/>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048" name="Shape 1048"/>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049" name="Shape 1049"/>
          <p:cNvSpPr txBox="1"/>
          <p:nvPr/>
        </p:nvSpPr>
        <p:spPr>
          <a:xfrm>
            <a:off x="2320500" y="3821500"/>
            <a:ext cx="46902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exercise/06_02_images_style/page.css</a:t>
            </a:r>
          </a:p>
        </p:txBody>
      </p:sp>
      <p:pic>
        <p:nvPicPr>
          <p:cNvPr id="1050" name="Shape 1050"/>
          <p:cNvPicPr preferRelativeResize="0"/>
          <p:nvPr/>
        </p:nvPicPr>
        <p:blipFill>
          <a:blip r:embed="rId3">
            <a:alphaModFix/>
          </a:blip>
          <a:stretch>
            <a:fillRect/>
          </a:stretch>
        </p:blipFill>
        <p:spPr>
          <a:xfrm>
            <a:off x="2900250" y="1625200"/>
            <a:ext cx="2988031" cy="1972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Brief</a:t>
            </a:r>
          </a:p>
        </p:txBody>
      </p:sp>
      <p:sp>
        <p:nvSpPr>
          <p:cNvPr id="220" name="Shape 22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EXPERIENCE</a:t>
            </a:r>
          </a:p>
        </p:txBody>
      </p:sp>
      <p:cxnSp>
        <p:nvCxnSpPr>
          <p:cNvPr id="221" name="Shape 221"/>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pic>
        <p:nvPicPr>
          <p:cNvPr descr="HTML1.png" id="222" name="Shape 222"/>
          <p:cNvPicPr preferRelativeResize="0"/>
          <p:nvPr/>
        </p:nvPicPr>
        <p:blipFill>
          <a:blip r:embed="rId3">
            <a:alphaModFix/>
          </a:blip>
          <a:stretch>
            <a:fillRect/>
          </a:stretch>
        </p:blipFill>
        <p:spPr>
          <a:xfrm>
            <a:off x="738625" y="1515501"/>
            <a:ext cx="7666751" cy="27091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1056" name="Shape 1056"/>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IMAGE</a:t>
            </a:r>
          </a:p>
        </p:txBody>
      </p:sp>
      <p:cxnSp>
        <p:nvCxnSpPr>
          <p:cNvPr id="1057" name="Shape 1057"/>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1058" name="Shape 1058"/>
          <p:cNvGrpSpPr/>
          <p:nvPr/>
        </p:nvGrpSpPr>
        <p:grpSpPr>
          <a:xfrm>
            <a:off x="234750" y="962620"/>
            <a:ext cx="3497400" cy="3440987"/>
            <a:chOff x="323850" y="1887968"/>
            <a:chExt cx="3497400" cy="2362504"/>
          </a:xfrm>
        </p:grpSpPr>
        <p:sp>
          <p:nvSpPr>
            <p:cNvPr id="1059" name="Shape 1059"/>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.my-background-image{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background-image: url('coffee.jpg');</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background-size: cover;</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background-position: center;</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background-repeat: no-repeat;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background-attachment: fixed;</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min-height: 300px;</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1060" name="Shape 1060"/>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1061" name="Shape 1061"/>
          <p:cNvGrpSpPr/>
          <p:nvPr/>
        </p:nvGrpSpPr>
        <p:grpSpPr>
          <a:xfrm>
            <a:off x="4153350" y="2404750"/>
            <a:ext cx="3497400" cy="1998850"/>
            <a:chOff x="323850" y="1371425"/>
            <a:chExt cx="3497400" cy="1998850"/>
          </a:xfrm>
        </p:grpSpPr>
        <p:sp>
          <p:nvSpPr>
            <p:cNvPr id="1062" name="Shape 1062"/>
            <p:cNvSpPr txBox="1"/>
            <p:nvPr/>
          </p:nvSpPr>
          <p:spPr>
            <a:xfrm>
              <a:off x="323850" y="1371425"/>
              <a:ext cx="3497400" cy="16962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b="1" sz="1800">
                <a:latin typeface="Times New Roman"/>
                <a:ea typeface="Times New Roman"/>
                <a:cs typeface="Times New Roman"/>
                <a:sym typeface="Times New Roman"/>
              </a:endParaRPr>
            </a:p>
          </p:txBody>
        </p:sp>
        <p:sp>
          <p:nvSpPr>
            <p:cNvPr id="1063" name="Shape 1063"/>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1064" name="Shape 1064"/>
          <p:cNvGrpSpPr/>
          <p:nvPr/>
        </p:nvGrpSpPr>
        <p:grpSpPr>
          <a:xfrm>
            <a:off x="4153350" y="962625"/>
            <a:ext cx="3497400" cy="1124100"/>
            <a:chOff x="323850" y="1887975"/>
            <a:chExt cx="3497400" cy="1124100"/>
          </a:xfrm>
        </p:grpSpPr>
        <p:sp>
          <p:nvSpPr>
            <p:cNvPr id="1065" name="Shape 1065"/>
            <p:cNvSpPr txBox="1"/>
            <p:nvPr/>
          </p:nvSpPr>
          <p:spPr>
            <a:xfrm>
              <a:off x="323850" y="1887975"/>
              <a:ext cx="3497400" cy="8214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rgbClr val="333333"/>
                  </a:solidFill>
                  <a:latin typeface="Consolas"/>
                  <a:ea typeface="Consolas"/>
                  <a:cs typeface="Consolas"/>
                  <a:sym typeface="Consolas"/>
                </a:rPr>
                <a:t>&lt;div class="my-background-image"&gt;</a:t>
              </a:r>
            </a:p>
            <a:p>
              <a:pPr lvl="0" rtl="0">
                <a:lnSpc>
                  <a:spcPct val="136363"/>
                </a:lnSpc>
                <a:spcBef>
                  <a:spcPts val="0"/>
                </a:spcBef>
                <a:buNone/>
              </a:pPr>
              <a:r>
                <a:rPr lang="en-GB" sz="1050">
                  <a:solidFill>
                    <a:srgbClr val="333333"/>
                  </a:solidFill>
                  <a:latin typeface="Consolas"/>
                  <a:ea typeface="Consolas"/>
                  <a:cs typeface="Consolas"/>
                  <a:sym typeface="Consolas"/>
                </a:rPr>
                <a:t>    &lt;h1&gt;I love coffee&lt;/h1&gt;</a:t>
              </a:r>
            </a:p>
            <a:p>
              <a:pPr lvl="0" rtl="0">
                <a:lnSpc>
                  <a:spcPct val="136363"/>
                </a:lnSpc>
                <a:spcBef>
                  <a:spcPts val="0"/>
                </a:spcBef>
                <a:buNone/>
              </a:pPr>
              <a:r>
                <a:rPr lang="en-GB" sz="1050">
                  <a:solidFill>
                    <a:srgbClr val="333333"/>
                  </a:solidFill>
                  <a:latin typeface="Consolas"/>
                  <a:ea typeface="Consolas"/>
                  <a:cs typeface="Consolas"/>
                  <a:sym typeface="Consolas"/>
                </a:rPr>
                <a:t>&lt;/div&gt;</a:t>
              </a:r>
            </a:p>
            <a:p>
              <a:pPr lvl="0" rtl="0">
                <a:lnSpc>
                  <a:spcPct val="136363"/>
                </a:lnSpc>
                <a:spcBef>
                  <a:spcPts val="0"/>
                </a:spcBef>
                <a:buNone/>
              </a:pPr>
              <a:r>
                <a:t/>
              </a:r>
              <a:endParaRPr sz="1050">
                <a:solidFill>
                  <a:schemeClr val="dk1"/>
                </a:solidFill>
                <a:latin typeface="Consolas"/>
                <a:ea typeface="Consolas"/>
                <a:cs typeface="Consolas"/>
                <a:sym typeface="Consolas"/>
              </a:endParaRPr>
            </a:p>
          </p:txBody>
        </p:sp>
        <p:sp>
          <p:nvSpPr>
            <p:cNvPr id="1066" name="Shape 1066"/>
            <p:cNvSpPr txBox="1"/>
            <p:nvPr/>
          </p:nvSpPr>
          <p:spPr>
            <a:xfrm>
              <a:off x="323850" y="270937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
        <p:nvSpPr>
          <p:cNvPr id="1067" name="Shape 1067"/>
          <p:cNvSpPr txBox="1"/>
          <p:nvPr/>
        </p:nvSpPr>
        <p:spPr>
          <a:xfrm>
            <a:off x="234750" y="466425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SIMPLE PARALLAX EFFECT</a:t>
            </a:r>
          </a:p>
        </p:txBody>
      </p:sp>
      <p:pic>
        <p:nvPicPr>
          <p:cNvPr id="1068" name="Shape 1068"/>
          <p:cNvPicPr preferRelativeResize="0"/>
          <p:nvPr/>
        </p:nvPicPr>
        <p:blipFill>
          <a:blip r:embed="rId3">
            <a:alphaModFix/>
          </a:blip>
          <a:stretch>
            <a:fillRect/>
          </a:stretch>
        </p:blipFill>
        <p:spPr>
          <a:xfrm>
            <a:off x="4769000" y="2493150"/>
            <a:ext cx="2114800" cy="15142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 name="Shape 1072"/>
        <p:cNvGrpSpPr/>
        <p:nvPr/>
      </p:nvGrpSpPr>
      <p:grpSpPr>
        <a:xfrm>
          <a:off x="0" y="0"/>
          <a:ext cx="0" cy="0"/>
          <a:chOff x="0" y="0"/>
          <a:chExt cx="0" cy="0"/>
        </a:xfrm>
      </p:grpSpPr>
      <p:sp>
        <p:nvSpPr>
          <p:cNvPr id="1073" name="Shape 107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06_03_image_parallax</a:t>
            </a:r>
          </a:p>
        </p:txBody>
      </p:sp>
      <p:cxnSp>
        <p:nvCxnSpPr>
          <p:cNvPr id="1074" name="Shape 1074"/>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075" name="Shape 1075"/>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076" name="Shape 1076"/>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077" name="Shape 1077"/>
          <p:cNvSpPr txBox="1"/>
          <p:nvPr/>
        </p:nvSpPr>
        <p:spPr>
          <a:xfrm>
            <a:off x="2320500" y="3821500"/>
            <a:ext cx="52014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exercise/06_03_image_parallax/page.css</a:t>
            </a:r>
          </a:p>
        </p:txBody>
      </p:sp>
      <p:pic>
        <p:nvPicPr>
          <p:cNvPr id="1078" name="Shape 1078"/>
          <p:cNvPicPr preferRelativeResize="0"/>
          <p:nvPr/>
        </p:nvPicPr>
        <p:blipFill>
          <a:blip r:embed="rId3">
            <a:alphaModFix/>
          </a:blip>
          <a:stretch>
            <a:fillRect/>
          </a:stretch>
        </p:blipFill>
        <p:spPr>
          <a:xfrm>
            <a:off x="2084925" y="1785725"/>
            <a:ext cx="4625042" cy="1972551"/>
          </a:xfrm>
          <a:prstGeom prst="rect">
            <a:avLst/>
          </a:prstGeom>
          <a:noFill/>
          <a:ln cap="flat" cmpd="sng" w="9525">
            <a:solidFill>
              <a:srgbClr val="666666"/>
            </a:solidFill>
            <a:prstDash val="solid"/>
            <a:round/>
            <a:headEnd len="med" w="med" type="none"/>
            <a:tailEnd len="med" w="med"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2" name="Shape 1082"/>
        <p:cNvGrpSpPr/>
        <p:nvPr/>
      </p:nvGrpSpPr>
      <p:grpSpPr>
        <a:xfrm>
          <a:off x="0" y="0"/>
          <a:ext cx="0" cy="0"/>
          <a:chOff x="0" y="0"/>
          <a:chExt cx="0" cy="0"/>
        </a:xfrm>
      </p:grpSpPr>
      <p:sp>
        <p:nvSpPr>
          <p:cNvPr id="1083" name="Shape 1083"/>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a:t>
            </a:r>
            <a:r>
              <a:rPr lang="en-GB" sz="1000"/>
              <a:t>Concepts</a:t>
            </a:r>
          </a:p>
        </p:txBody>
      </p:sp>
      <p:sp>
        <p:nvSpPr>
          <p:cNvPr id="1084" name="Shape 1084"/>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ANCHOR LINK</a:t>
            </a:r>
          </a:p>
        </p:txBody>
      </p:sp>
      <p:cxnSp>
        <p:nvCxnSpPr>
          <p:cNvPr id="1085" name="Shape 1085"/>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grpSp>
        <p:nvGrpSpPr>
          <p:cNvPr id="1086" name="Shape 1086"/>
          <p:cNvGrpSpPr/>
          <p:nvPr/>
        </p:nvGrpSpPr>
        <p:grpSpPr>
          <a:xfrm>
            <a:off x="628650" y="3419100"/>
            <a:ext cx="3497400" cy="1109650"/>
            <a:chOff x="323850" y="3723900"/>
            <a:chExt cx="3497400" cy="1109650"/>
          </a:xfrm>
        </p:grpSpPr>
        <p:sp>
          <p:nvSpPr>
            <p:cNvPr id="1087" name="Shape 1087"/>
            <p:cNvSpPr txBox="1"/>
            <p:nvPr/>
          </p:nvSpPr>
          <p:spPr>
            <a:xfrm>
              <a:off x="323850" y="3723900"/>
              <a:ext cx="3497400" cy="8070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&lt;a href="</a:t>
              </a:r>
              <a:r>
                <a:rPr lang="en-GB" sz="1050">
                  <a:solidFill>
                    <a:schemeClr val="hlink"/>
                  </a:solidFill>
                  <a:latin typeface="Consolas"/>
                  <a:ea typeface="Consolas"/>
                  <a:cs typeface="Consolas"/>
                  <a:sym typeface="Consolas"/>
                  <a:hlinkClick r:id="rId3"/>
                </a:rPr>
                <a:t>http://stackup.sg/"</a:t>
              </a:r>
              <a:r>
                <a:rPr lang="en-GB" sz="1050">
                  <a:solidFill>
                    <a:schemeClr val="dk1"/>
                  </a:solidFill>
                  <a:latin typeface="Consolas"/>
                  <a:ea typeface="Consolas"/>
                  <a:cs typeface="Consolas"/>
                  <a:sym typeface="Consolas"/>
                </a:rPr>
                <a:t>&gt;</a:t>
              </a:r>
            </a:p>
            <a:p>
              <a:pPr lvl="0" rtl="0">
                <a:lnSpc>
                  <a:spcPct val="136363"/>
                </a:lnSpc>
                <a:spcBef>
                  <a:spcPts val="0"/>
                </a:spcBef>
                <a:buNone/>
              </a:pPr>
              <a:r>
                <a:rPr lang="en-GB" sz="1050">
                  <a:solidFill>
                    <a:schemeClr val="dk1"/>
                  </a:solidFill>
                  <a:latin typeface="Consolas"/>
                  <a:ea typeface="Consolas"/>
                  <a:cs typeface="Consolas"/>
                  <a:sym typeface="Consolas"/>
                </a:rPr>
                <a:t>    link to stackup</a:t>
              </a:r>
            </a:p>
            <a:p>
              <a:pPr lvl="0" rtl="0">
                <a:lnSpc>
                  <a:spcPct val="136363"/>
                </a:lnSpc>
                <a:spcBef>
                  <a:spcPts val="0"/>
                </a:spcBef>
                <a:buNone/>
              </a:pPr>
              <a:r>
                <a:rPr lang="en-GB" sz="1050">
                  <a:solidFill>
                    <a:schemeClr val="dk1"/>
                  </a:solidFill>
                  <a:latin typeface="Consolas"/>
                  <a:ea typeface="Consolas"/>
                  <a:cs typeface="Consolas"/>
                  <a:sym typeface="Consolas"/>
                </a:rPr>
                <a:t>&lt;/a&gt;</a:t>
              </a: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t/>
              </a:r>
              <a:endParaRPr sz="1050">
                <a:solidFill>
                  <a:srgbClr val="333333"/>
                </a:solidFill>
                <a:latin typeface="Consolas"/>
                <a:ea typeface="Consolas"/>
                <a:cs typeface="Consolas"/>
                <a:sym typeface="Consolas"/>
              </a:endParaRPr>
            </a:p>
            <a:p>
              <a:pPr lvl="0" rtl="0">
                <a:lnSpc>
                  <a:spcPct val="142857"/>
                </a:lnSpc>
                <a:spcBef>
                  <a:spcPts val="1100"/>
                </a:spcBef>
                <a:buNone/>
              </a:pPr>
              <a:r>
                <a:t/>
              </a:r>
              <a:endParaRPr sz="1050">
                <a:solidFill>
                  <a:srgbClr val="333333"/>
                </a:solidFill>
                <a:latin typeface="Consolas"/>
                <a:ea typeface="Consolas"/>
                <a:cs typeface="Consolas"/>
                <a:sym typeface="Consolas"/>
              </a:endParaRPr>
            </a:p>
            <a:p>
              <a:pPr lvl="0" rtl="0">
                <a:lnSpc>
                  <a:spcPct val="136363"/>
                </a:lnSpc>
                <a:spcBef>
                  <a:spcPts val="0"/>
                </a:spcBef>
                <a:buNone/>
              </a:pPr>
              <a:r>
                <a:t/>
              </a:r>
              <a:endParaRPr sz="1050">
                <a:solidFill>
                  <a:schemeClr val="dk1"/>
                </a:solidFill>
                <a:latin typeface="Consolas"/>
                <a:ea typeface="Consolas"/>
                <a:cs typeface="Consolas"/>
                <a:sym typeface="Consolas"/>
              </a:endParaRPr>
            </a:p>
            <a:p>
              <a:pPr lvl="0" rtl="0">
                <a:spcBef>
                  <a:spcPts val="0"/>
                </a:spcBef>
                <a:buNone/>
              </a:pPr>
              <a:r>
                <a:t/>
              </a:r>
              <a:endParaRPr>
                <a:latin typeface="Anonymous Pro"/>
                <a:ea typeface="Anonymous Pro"/>
                <a:cs typeface="Anonymous Pro"/>
                <a:sym typeface="Anonymous Pro"/>
              </a:endParaRPr>
            </a:p>
          </p:txBody>
        </p:sp>
        <p:sp>
          <p:nvSpPr>
            <p:cNvPr id="1088" name="Shape 1088"/>
            <p:cNvSpPr txBox="1"/>
            <p:nvPr/>
          </p:nvSpPr>
          <p:spPr>
            <a:xfrm>
              <a:off x="323850" y="4530850"/>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1089" name="Shape 1089"/>
          <p:cNvGrpSpPr/>
          <p:nvPr/>
        </p:nvGrpSpPr>
        <p:grpSpPr>
          <a:xfrm>
            <a:off x="4972375" y="3419100"/>
            <a:ext cx="3497400" cy="1109650"/>
            <a:chOff x="323850" y="3723900"/>
            <a:chExt cx="3497400" cy="1109650"/>
          </a:xfrm>
        </p:grpSpPr>
        <p:sp>
          <p:nvSpPr>
            <p:cNvPr id="1090" name="Shape 1090"/>
            <p:cNvSpPr txBox="1"/>
            <p:nvPr/>
          </p:nvSpPr>
          <p:spPr>
            <a:xfrm>
              <a:off x="323850" y="3723900"/>
              <a:ext cx="3497400" cy="8070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1091" name="Shape 1091"/>
            <p:cNvSpPr txBox="1"/>
            <p:nvPr/>
          </p:nvSpPr>
          <p:spPr>
            <a:xfrm>
              <a:off x="323850" y="4530850"/>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aphicFrame>
        <p:nvGraphicFramePr>
          <p:cNvPr id="1092" name="Shape 1092"/>
          <p:cNvGraphicFramePr/>
          <p:nvPr/>
        </p:nvGraphicFramePr>
        <p:xfrm>
          <a:off x="782700" y="1403200"/>
          <a:ext cx="3000000" cy="3000000"/>
        </p:xfrm>
        <a:graphic>
          <a:graphicData uri="http://schemas.openxmlformats.org/drawingml/2006/table">
            <a:tbl>
              <a:tblPr>
                <a:noFill/>
                <a:tableStyleId>{1D72CDCD-5CFB-47BE-91C9-7CED54AA0016}</a:tableStyleId>
              </a:tblPr>
              <a:tblGrid>
                <a:gridCol w="952500"/>
                <a:gridCol w="1485900"/>
                <a:gridCol w="2152650"/>
                <a:gridCol w="2733675"/>
              </a:tblGrid>
              <a:tr h="200025">
                <a:tc>
                  <a:txBody>
                    <a:bodyPr>
                      <a:noAutofit/>
                    </a:bodyPr>
                    <a:lstStyle/>
                    <a:p>
                      <a:pPr lvl="0" rtl="0">
                        <a:lnSpc>
                          <a:spcPct val="115000"/>
                        </a:lnSpc>
                        <a:spcBef>
                          <a:spcPts val="0"/>
                        </a:spcBef>
                        <a:buNone/>
                      </a:pPr>
                      <a:r>
                        <a:rPr b="1" lang="en-GB" sz="10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5">
                  <a:txBody>
                    <a:bodyPr>
                      <a:noAutofit/>
                    </a:bodyPr>
                    <a:lstStyle/>
                    <a:p>
                      <a:pPr lvl="0" rtl="0">
                        <a:lnSpc>
                          <a:spcPct val="115000"/>
                        </a:lnSpc>
                        <a:spcBef>
                          <a:spcPts val="0"/>
                        </a:spcBef>
                        <a:buNone/>
                      </a:pPr>
                      <a:r>
                        <a:rPr lang="en-GB" sz="1000"/>
                        <a:t>Link</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5">
                  <a:txBody>
                    <a:bodyPr>
                      <a:noAutofit/>
                    </a:bodyPr>
                    <a:lstStyle/>
                    <a:p>
                      <a:pPr lvl="0" rtl="0">
                        <a:lnSpc>
                          <a:spcPct val="115000"/>
                        </a:lnSpc>
                        <a:spcBef>
                          <a:spcPts val="0"/>
                        </a:spcBef>
                        <a:buNone/>
                      </a:pPr>
                      <a:r>
                        <a:rPr lang="en-GB" sz="1000"/>
                        <a:t>Anchor Link</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5">
                  <a:txBody>
                    <a:bodyPr>
                      <a:noAutofit/>
                    </a:bodyPr>
                    <a:lstStyle/>
                    <a:p>
                      <a:pPr lvl="0" rtl="0">
                        <a:lnSpc>
                          <a:spcPct val="115000"/>
                        </a:lnSpc>
                        <a:spcBef>
                          <a:spcPts val="0"/>
                        </a:spcBef>
                        <a:buNone/>
                      </a:pPr>
                      <a:r>
                        <a:rPr lang="en-GB" sz="1000"/>
                        <a:t>&lt;a </a:t>
                      </a:r>
                      <a:r>
                        <a:rPr lang="en-GB" sz="1000"/>
                        <a:t>href</a:t>
                      </a:r>
                      <a:r>
                        <a:rPr lang="en-GB" sz="1000"/>
                        <a:t>="url" </a:t>
                      </a:r>
                      <a:r>
                        <a:rPr lang="en-GB" sz="1000">
                          <a:highlight>
                            <a:srgbClr val="79FFD6"/>
                          </a:highlight>
                        </a:rPr>
                        <a:t>target</a:t>
                      </a:r>
                      <a:r>
                        <a:rPr lang="en-GB" sz="1000"/>
                        <a:t>="_blank"&gt;</a:t>
                      </a:r>
                    </a:p>
                    <a:p>
                      <a:pPr lvl="0" rtl="0">
                        <a:lnSpc>
                          <a:spcPct val="115000"/>
                        </a:lnSpc>
                        <a:spcBef>
                          <a:spcPts val="0"/>
                        </a:spcBef>
                        <a:buNone/>
                      </a:pPr>
                      <a:r>
                        <a:rPr lang="en-GB" sz="1000"/>
                        <a:t>link text</a:t>
                      </a:r>
                    </a:p>
                    <a:p>
                      <a:pPr lvl="0" rtl="0">
                        <a:lnSpc>
                          <a:spcPct val="115000"/>
                        </a:lnSpc>
                        <a:spcBef>
                          <a:spcPts val="0"/>
                        </a:spcBef>
                        <a:buNone/>
                      </a:pPr>
                      <a:r>
                        <a:rPr lang="en-GB" sz="1000"/>
                        <a:t>&lt;/a&gt;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href="http://www.x.com" (location)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href="mailto:xx@email.com" (email)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href="tel:123456789" (call)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highlight>
                            <a:srgbClr val="79FFD6"/>
                          </a:highlight>
                        </a:rPr>
                        <a:t>target="_self" (open same window)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highlight>
                            <a:srgbClr val="79FFD6"/>
                          </a:highlight>
                        </a:rPr>
                        <a:t>target="_blank" (open new window)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pic>
        <p:nvPicPr>
          <p:cNvPr id="1093" name="Shape 1093"/>
          <p:cNvPicPr preferRelativeResize="0"/>
          <p:nvPr/>
        </p:nvPicPr>
        <p:blipFill rotWithShape="1">
          <a:blip r:embed="rId4">
            <a:alphaModFix/>
          </a:blip>
          <a:srcRect b="0" l="1438" r="0" t="0"/>
          <a:stretch/>
        </p:blipFill>
        <p:spPr>
          <a:xfrm>
            <a:off x="5143499" y="3700050"/>
            <a:ext cx="1791225" cy="343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7" name="Shape 1097"/>
        <p:cNvGrpSpPr/>
        <p:nvPr/>
      </p:nvGrpSpPr>
      <p:grpSpPr>
        <a:xfrm>
          <a:off x="0" y="0"/>
          <a:ext cx="0" cy="0"/>
          <a:chOff x="0" y="0"/>
          <a:chExt cx="0" cy="0"/>
        </a:xfrm>
      </p:grpSpPr>
      <p:sp>
        <p:nvSpPr>
          <p:cNvPr id="1098" name="Shape 1098"/>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07_01_links</a:t>
            </a:r>
          </a:p>
        </p:txBody>
      </p:sp>
      <p:cxnSp>
        <p:nvCxnSpPr>
          <p:cNvPr id="1099" name="Shape 1099"/>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100" name="Shape 1100"/>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101" name="Shape 1101"/>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102" name="Shape 1102"/>
          <p:cNvSpPr txBox="1"/>
          <p:nvPr/>
        </p:nvSpPr>
        <p:spPr>
          <a:xfrm>
            <a:off x="2320500" y="3821500"/>
            <a:ext cx="52014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exercise/07_01_links/page.html</a:t>
            </a:r>
          </a:p>
        </p:txBody>
      </p:sp>
      <p:pic>
        <p:nvPicPr>
          <p:cNvPr id="1103" name="Shape 1103"/>
          <p:cNvPicPr preferRelativeResize="0"/>
          <p:nvPr/>
        </p:nvPicPr>
        <p:blipFill>
          <a:blip r:embed="rId3">
            <a:alphaModFix/>
          </a:blip>
          <a:stretch>
            <a:fillRect/>
          </a:stretch>
        </p:blipFill>
        <p:spPr>
          <a:xfrm>
            <a:off x="2691450" y="1999062"/>
            <a:ext cx="3296425" cy="1145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7" name="Shape 1107"/>
        <p:cNvGrpSpPr/>
        <p:nvPr/>
      </p:nvGrpSpPr>
      <p:grpSpPr>
        <a:xfrm>
          <a:off x="0" y="0"/>
          <a:ext cx="0" cy="0"/>
          <a:chOff x="0" y="0"/>
          <a:chExt cx="0" cy="0"/>
        </a:xfrm>
      </p:grpSpPr>
      <p:sp>
        <p:nvSpPr>
          <p:cNvPr id="1108" name="Shape 1108"/>
          <p:cNvSpPr txBox="1"/>
          <p:nvPr/>
        </p:nvSpPr>
        <p:spPr>
          <a:xfrm>
            <a:off x="2900250" y="341900"/>
            <a:ext cx="3343500" cy="302700"/>
          </a:xfrm>
          <a:prstGeom prst="rect">
            <a:avLst/>
          </a:prstGeom>
          <a:noFill/>
          <a:ln>
            <a:noFill/>
          </a:ln>
        </p:spPr>
        <p:txBody>
          <a:bodyPr anchorCtr="0" anchor="b" bIns="91425" lIns="91425" rIns="91425" tIns="91425">
            <a:noAutofit/>
          </a:bodyPr>
          <a:lstStyle/>
          <a:p>
            <a:pPr lvl="0" rtl="0" algn="ctr">
              <a:spcBef>
                <a:spcPts val="0"/>
              </a:spcBef>
              <a:buNone/>
            </a:pPr>
            <a:r>
              <a:rPr lang="en-GB" sz="1000">
                <a:solidFill>
                  <a:srgbClr val="000000"/>
                </a:solidFill>
                <a:latin typeface="Anonymous Pro"/>
                <a:ea typeface="Anonymous Pro"/>
                <a:cs typeface="Anonymous Pro"/>
                <a:sym typeface="Anonymous Pro"/>
              </a:rPr>
              <a:t>{CODER}</a:t>
            </a:r>
            <a:r>
              <a:rPr lang="en-GB" sz="1000">
                <a:solidFill>
                  <a:srgbClr val="000000"/>
                </a:solidFill>
                <a:latin typeface="Pacifico"/>
                <a:ea typeface="Pacifico"/>
                <a:cs typeface="Pacifico"/>
                <a:sym typeface="Pacifico"/>
              </a:rPr>
              <a:t>in you </a:t>
            </a:r>
            <a:r>
              <a:rPr lang="en-GB" sz="1000">
                <a:solidFill>
                  <a:srgbClr val="000000"/>
                </a:solidFill>
                <a:latin typeface="Open Sans"/>
                <a:ea typeface="Open Sans"/>
                <a:cs typeface="Open Sans"/>
                <a:sym typeface="Open Sans"/>
              </a:rPr>
              <a:t>/ </a:t>
            </a:r>
            <a:r>
              <a:rPr lang="en-GB" sz="1000">
                <a:latin typeface="Open Sans"/>
                <a:ea typeface="Open Sans"/>
                <a:cs typeface="Open Sans"/>
                <a:sym typeface="Open Sans"/>
              </a:rPr>
              <a:t>CSS</a:t>
            </a:r>
            <a:r>
              <a:rPr lang="en-GB" sz="1000">
                <a:solidFill>
                  <a:srgbClr val="000000"/>
                </a:solidFill>
                <a:latin typeface="Open Sans"/>
                <a:ea typeface="Open Sans"/>
                <a:cs typeface="Open Sans"/>
                <a:sym typeface="Open Sans"/>
              </a:rPr>
              <a:t> / Concepts</a:t>
            </a:r>
          </a:p>
        </p:txBody>
      </p:sp>
      <p:sp>
        <p:nvSpPr>
          <p:cNvPr id="1109" name="Shape 110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LINK:PSEUDO-CLASS</a:t>
            </a:r>
          </a:p>
        </p:txBody>
      </p:sp>
      <p:cxnSp>
        <p:nvCxnSpPr>
          <p:cNvPr id="1110" name="Shape 1110"/>
          <p:cNvCxnSpPr/>
          <p:nvPr/>
        </p:nvCxnSpPr>
        <p:spPr>
          <a:xfrm>
            <a:off x="234750" y="341900"/>
            <a:ext cx="8674500" cy="0"/>
          </a:xfrm>
          <a:prstGeom prst="straightConnector1">
            <a:avLst/>
          </a:prstGeom>
          <a:noFill/>
          <a:ln cap="flat" cmpd="sng" w="9525">
            <a:solidFill>
              <a:srgbClr val="595959"/>
            </a:solidFill>
            <a:prstDash val="solid"/>
            <a:round/>
            <a:headEnd len="lg" w="lg" type="none"/>
            <a:tailEnd len="lg" w="lg" type="none"/>
          </a:ln>
        </p:spPr>
      </p:cxnSp>
      <p:grpSp>
        <p:nvGrpSpPr>
          <p:cNvPr id="1111" name="Shape 1111"/>
          <p:cNvGrpSpPr/>
          <p:nvPr/>
        </p:nvGrpSpPr>
        <p:grpSpPr>
          <a:xfrm>
            <a:off x="234750" y="962620"/>
            <a:ext cx="3497400" cy="3440987"/>
            <a:chOff x="323850" y="1887968"/>
            <a:chExt cx="3497400" cy="2362504"/>
          </a:xfrm>
        </p:grpSpPr>
        <p:sp>
          <p:nvSpPr>
            <p:cNvPr id="1112" name="Shape 1112"/>
            <p:cNvSpPr txBox="1"/>
            <p:nvPr/>
          </p:nvSpPr>
          <p:spPr>
            <a:xfrm>
              <a:off x="323850" y="1887968"/>
              <a:ext cx="3497400" cy="21546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green;</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a:hover{</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red;</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a:active{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 orange;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a:visited{</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    background-color:blue;</a:t>
              </a:r>
            </a:p>
            <a:p>
              <a:pPr lvl="0" rtl="0">
                <a:lnSpc>
                  <a:spcPct val="136363"/>
                </a:lnSpc>
                <a:spcBef>
                  <a:spcPts val="0"/>
                </a:spcBef>
                <a:buClr>
                  <a:schemeClr val="dk1"/>
                </a:buClr>
                <a:buSzPct val="100000"/>
                <a:buFont typeface="Arial"/>
                <a:buNone/>
              </a:pPr>
              <a:r>
                <a:rPr lang="en-GB" sz="1050">
                  <a:solidFill>
                    <a:srgbClr val="333333"/>
                  </a:solidFill>
                  <a:latin typeface="Consolas"/>
                  <a:ea typeface="Consolas"/>
                  <a:cs typeface="Consolas"/>
                  <a:sym typeface="Consolas"/>
                </a:rPr>
                <a:t>}</a:t>
              </a: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lnSpc>
                  <a:spcPct val="136363"/>
                </a:lnSpc>
                <a:spcBef>
                  <a:spcPts val="0"/>
                </a:spcBef>
                <a:buClr>
                  <a:schemeClr val="dk1"/>
                </a:buClr>
                <a:buFont typeface="Arial"/>
                <a:buNone/>
              </a:pPr>
              <a:r>
                <a:t/>
              </a:r>
              <a:endParaRPr sz="1050">
                <a:solidFill>
                  <a:srgbClr val="333333"/>
                </a:solidFill>
                <a:latin typeface="Consolas"/>
                <a:ea typeface="Consolas"/>
                <a:cs typeface="Consolas"/>
                <a:sym typeface="Consolas"/>
              </a:endParaRPr>
            </a:p>
            <a:p>
              <a:pPr lvl="0" rtl="0">
                <a:spcBef>
                  <a:spcPts val="0"/>
                </a:spcBef>
                <a:buClr>
                  <a:schemeClr val="dk1"/>
                </a:buClr>
                <a:buFont typeface="Arial"/>
                <a:buNone/>
              </a:pPr>
              <a:r>
                <a:t/>
              </a:r>
              <a:endParaRPr>
                <a:highlight>
                  <a:srgbClr val="79FFD6"/>
                </a:highlight>
                <a:latin typeface="Anonymous Pro"/>
                <a:ea typeface="Anonymous Pro"/>
                <a:cs typeface="Anonymous Pro"/>
                <a:sym typeface="Anonymous Pro"/>
              </a:endParaRPr>
            </a:p>
          </p:txBody>
        </p:sp>
        <p:sp>
          <p:nvSpPr>
            <p:cNvPr id="1113" name="Shape 1113"/>
            <p:cNvSpPr txBox="1"/>
            <p:nvPr/>
          </p:nvSpPr>
          <p:spPr>
            <a:xfrm>
              <a:off x="323850" y="4042573"/>
              <a:ext cx="3497400" cy="2079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CSS</a:t>
              </a:r>
            </a:p>
          </p:txBody>
        </p:sp>
      </p:grpSp>
      <p:grpSp>
        <p:nvGrpSpPr>
          <p:cNvPr id="1114" name="Shape 1114"/>
          <p:cNvGrpSpPr/>
          <p:nvPr/>
        </p:nvGrpSpPr>
        <p:grpSpPr>
          <a:xfrm>
            <a:off x="4153350" y="3065650"/>
            <a:ext cx="3497400" cy="1337950"/>
            <a:chOff x="323850" y="2032325"/>
            <a:chExt cx="3497400" cy="1337950"/>
          </a:xfrm>
        </p:grpSpPr>
        <p:sp>
          <p:nvSpPr>
            <p:cNvPr id="1115" name="Shape 1115"/>
            <p:cNvSpPr txBox="1"/>
            <p:nvPr/>
          </p:nvSpPr>
          <p:spPr>
            <a:xfrm>
              <a:off x="323850" y="2032325"/>
              <a:ext cx="3497400" cy="10353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sz="1800" u="sng">
                  <a:solidFill>
                    <a:schemeClr val="hlink"/>
                  </a:solidFill>
                  <a:latin typeface="Times New Roman"/>
                  <a:ea typeface="Times New Roman"/>
                  <a:cs typeface="Times New Roman"/>
                  <a:sym typeface="Times New Roman"/>
                  <a:hlinkClick r:id="rId3"/>
                </a:rPr>
                <a:t>http://codepen.io/hyperclass/pen/JEYdyB</a:t>
              </a:r>
            </a:p>
          </p:txBody>
        </p:sp>
        <p:sp>
          <p:nvSpPr>
            <p:cNvPr id="1116" name="Shape 1116"/>
            <p:cNvSpPr txBox="1"/>
            <p:nvPr/>
          </p:nvSpPr>
          <p:spPr>
            <a:xfrm>
              <a:off x="323850" y="30675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grpSp>
        <p:nvGrpSpPr>
          <p:cNvPr id="1117" name="Shape 1117"/>
          <p:cNvGrpSpPr/>
          <p:nvPr/>
        </p:nvGrpSpPr>
        <p:grpSpPr>
          <a:xfrm>
            <a:off x="4153350" y="1855225"/>
            <a:ext cx="3497400" cy="1116450"/>
            <a:chOff x="323850" y="2780575"/>
            <a:chExt cx="3497400" cy="1116450"/>
          </a:xfrm>
        </p:grpSpPr>
        <p:sp>
          <p:nvSpPr>
            <p:cNvPr id="1118" name="Shape 1118"/>
            <p:cNvSpPr txBox="1"/>
            <p:nvPr/>
          </p:nvSpPr>
          <p:spPr>
            <a:xfrm>
              <a:off x="323850" y="2780575"/>
              <a:ext cx="3497400" cy="813900"/>
            </a:xfrm>
            <a:prstGeom prst="rect">
              <a:avLst/>
            </a:prstGeom>
            <a:noFill/>
            <a:ln cap="flat" cmpd="sng" w="9525">
              <a:solidFill>
                <a:srgbClr val="0097A7"/>
              </a:solidFill>
              <a:prstDash val="solid"/>
              <a:round/>
              <a:headEnd len="med" w="med" type="none"/>
              <a:tailEnd len="med" w="med" type="none"/>
            </a:ln>
          </p:spPr>
          <p:txBody>
            <a:bodyPr anchorCtr="0" anchor="t" bIns="91425" lIns="91425" rIns="91425" tIns="91425">
              <a:noAutofit/>
            </a:bodyPr>
            <a:lstStyle/>
            <a:p>
              <a:pPr lvl="0" rtl="0">
                <a:lnSpc>
                  <a:spcPct val="136363"/>
                </a:lnSpc>
                <a:spcBef>
                  <a:spcPts val="0"/>
                </a:spcBef>
                <a:buNone/>
              </a:pPr>
              <a:r>
                <a:rPr lang="en-GB" sz="1050">
                  <a:solidFill>
                    <a:schemeClr val="dk1"/>
                  </a:solidFill>
                  <a:latin typeface="Consolas"/>
                  <a:ea typeface="Consolas"/>
                  <a:cs typeface="Consolas"/>
                  <a:sym typeface="Consolas"/>
                </a:rPr>
                <a:t>&lt;a href="</a:t>
              </a:r>
              <a:r>
                <a:rPr lang="en-GB" sz="1050">
                  <a:solidFill>
                    <a:schemeClr val="hlink"/>
                  </a:solidFill>
                  <a:latin typeface="Consolas"/>
                  <a:ea typeface="Consolas"/>
                  <a:cs typeface="Consolas"/>
                  <a:sym typeface="Consolas"/>
                  <a:hlinkClick r:id="rId4"/>
                </a:rPr>
                <a:t>http://stackup.sg/"</a:t>
              </a:r>
              <a:r>
                <a:rPr lang="en-GB" sz="1050">
                  <a:solidFill>
                    <a:schemeClr val="dk1"/>
                  </a:solidFill>
                  <a:latin typeface="Consolas"/>
                  <a:ea typeface="Consolas"/>
                  <a:cs typeface="Consolas"/>
                  <a:sym typeface="Consolas"/>
                </a:rPr>
                <a:t>&gt;</a:t>
              </a:r>
            </a:p>
            <a:p>
              <a:pPr indent="0" lvl="0" marL="0" rtl="0">
                <a:lnSpc>
                  <a:spcPct val="136363"/>
                </a:lnSpc>
                <a:spcBef>
                  <a:spcPts val="0"/>
                </a:spcBef>
                <a:buNone/>
              </a:pPr>
              <a:r>
                <a:rPr lang="en-GB" sz="1050">
                  <a:solidFill>
                    <a:schemeClr val="dk1"/>
                  </a:solidFill>
                  <a:latin typeface="Consolas"/>
                  <a:ea typeface="Consolas"/>
                  <a:cs typeface="Consolas"/>
                  <a:sym typeface="Consolas"/>
                </a:rPr>
                <a:t>    link to stackup</a:t>
              </a:r>
            </a:p>
            <a:p>
              <a:pPr indent="0" lvl="0" rtl="0">
                <a:lnSpc>
                  <a:spcPct val="136363"/>
                </a:lnSpc>
                <a:spcBef>
                  <a:spcPts val="0"/>
                </a:spcBef>
                <a:buNone/>
              </a:pPr>
              <a:r>
                <a:rPr lang="en-GB" sz="1050">
                  <a:solidFill>
                    <a:schemeClr val="dk1"/>
                  </a:solidFill>
                  <a:latin typeface="Consolas"/>
                  <a:ea typeface="Consolas"/>
                  <a:cs typeface="Consolas"/>
                  <a:sym typeface="Consolas"/>
                </a:rPr>
                <a:t>&lt;/a&gt;</a:t>
              </a:r>
            </a:p>
            <a:p>
              <a:pPr lvl="0" rtl="0">
                <a:lnSpc>
                  <a:spcPct val="136363"/>
                </a:lnSpc>
                <a:spcBef>
                  <a:spcPts val="0"/>
                </a:spcBef>
                <a:buNone/>
              </a:pPr>
              <a:r>
                <a:t/>
              </a:r>
              <a:endParaRPr sz="1050">
                <a:solidFill>
                  <a:schemeClr val="dk1"/>
                </a:solidFill>
                <a:latin typeface="Consolas"/>
                <a:ea typeface="Consolas"/>
                <a:cs typeface="Consolas"/>
                <a:sym typeface="Consolas"/>
              </a:endParaRPr>
            </a:p>
          </p:txBody>
        </p:sp>
        <p:sp>
          <p:nvSpPr>
            <p:cNvPr id="1119" name="Shape 1119"/>
            <p:cNvSpPr txBox="1"/>
            <p:nvPr/>
          </p:nvSpPr>
          <p:spPr>
            <a:xfrm>
              <a:off x="323850" y="3594325"/>
              <a:ext cx="3497400" cy="302700"/>
            </a:xfrm>
            <a:prstGeom prst="rect">
              <a:avLst/>
            </a:prstGeom>
            <a:solidFill>
              <a:srgbClr val="0097A7"/>
            </a:solidFill>
            <a:ln cap="flat" cmpd="sng" w="9525">
              <a:solidFill>
                <a:srgbClr val="0097A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HTML</a:t>
              </a:r>
            </a:p>
          </p:txBody>
        </p:sp>
      </p:grpSp>
      <p:sp>
        <p:nvSpPr>
          <p:cNvPr id="1120" name="Shape 1120"/>
          <p:cNvSpPr txBox="1"/>
          <p:nvPr/>
        </p:nvSpPr>
        <p:spPr>
          <a:xfrm>
            <a:off x="234749" y="4608350"/>
            <a:ext cx="6207900" cy="399600"/>
          </a:xfrm>
          <a:prstGeom prst="rect">
            <a:avLst/>
          </a:prstGeom>
          <a:noFill/>
          <a:ln>
            <a:noFill/>
          </a:ln>
        </p:spPr>
        <p:txBody>
          <a:bodyPr anchorCtr="0" anchor="t" bIns="91425" lIns="91425" rIns="91425" tIns="91425">
            <a:noAutofit/>
          </a:bodyPr>
          <a:lstStyle/>
          <a:p>
            <a:pPr lvl="0">
              <a:spcBef>
                <a:spcPts val="0"/>
              </a:spcBef>
              <a:buNone/>
            </a:pPr>
            <a:r>
              <a:rPr lang="en-GB" u="sng">
                <a:solidFill>
                  <a:schemeClr val="hlink"/>
                </a:solidFill>
                <a:hlinkClick r:id="rId5"/>
              </a:rPr>
              <a:t>https://developer.mozilla.org/en/docs/Web/CSS/Pseudo-classes</a:t>
            </a:r>
          </a:p>
        </p:txBody>
      </p:sp>
      <p:graphicFrame>
        <p:nvGraphicFramePr>
          <p:cNvPr id="1121" name="Shape 1121"/>
          <p:cNvGraphicFramePr/>
          <p:nvPr/>
        </p:nvGraphicFramePr>
        <p:xfrm>
          <a:off x="2863875" y="730050"/>
          <a:ext cx="3000000" cy="3000000"/>
        </p:xfrm>
        <a:graphic>
          <a:graphicData uri="http://schemas.openxmlformats.org/drawingml/2006/table">
            <a:tbl>
              <a:tblPr>
                <a:noFill/>
                <a:tableStyleId>{1D72CDCD-5CFB-47BE-91C9-7CED54AA0016}</a:tableStyleId>
              </a:tblPr>
              <a:tblGrid>
                <a:gridCol w="693050"/>
                <a:gridCol w="1298925"/>
                <a:gridCol w="1364700"/>
                <a:gridCol w="2195400"/>
              </a:tblGrid>
              <a:tr h="219075">
                <a:tc>
                  <a:txBody>
                    <a:bodyPr>
                      <a:noAutofit/>
                    </a:bodyPr>
                    <a:lstStyle/>
                    <a:p>
                      <a:pPr lvl="0" rtl="0">
                        <a:lnSpc>
                          <a:spcPct val="115000"/>
                        </a:lnSpc>
                        <a:spcBef>
                          <a:spcPts val="0"/>
                        </a:spcBef>
                        <a:buNone/>
                      </a:pPr>
                      <a:r>
                        <a:rPr b="1" lang="en-GB" sz="1200">
                          <a:solidFill>
                            <a:srgbClr val="FFFFFF"/>
                          </a:solidFill>
                        </a:rPr>
                        <a:t>selector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description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pseudo class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200">
                          <a:solidFill>
                            <a:srgbClr val="FFFFFF"/>
                          </a:solidFill>
                        </a:rPr>
                        <a:t>example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4">
                  <a:txBody>
                    <a:bodyPr>
                      <a:noAutofit/>
                    </a:bodyPr>
                    <a:lstStyle/>
                    <a:p>
                      <a:pPr lvl="0" rtl="0">
                        <a:lnSpc>
                          <a:spcPct val="115000"/>
                        </a:lnSpc>
                        <a:spcBef>
                          <a:spcPts val="0"/>
                        </a:spcBef>
                        <a:buNone/>
                      </a:pPr>
                      <a:r>
                        <a:rPr lang="en-GB" sz="1000"/>
                        <a:t>ANCHOR</a:t>
                      </a:r>
                    </a:p>
                    <a:p>
                      <a:pPr lvl="0" rtl="0">
                        <a:lnSpc>
                          <a:spcPct val="115000"/>
                        </a:lnSpc>
                        <a:spcBef>
                          <a:spcPts val="0"/>
                        </a:spcBef>
                        <a:buNone/>
                      </a:pPr>
                      <a:r>
                        <a:rPr lang="en-GB" sz="1000"/>
                        <a:t>selectors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default state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 ... }</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 color: blue; }</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vMerge="1"/>
                <a:tc>
                  <a:txBody>
                    <a:bodyPr>
                      <a:noAutofit/>
                    </a:bodyPr>
                    <a:lstStyle/>
                    <a:p>
                      <a:pPr lvl="0" rtl="0">
                        <a:lnSpc>
                          <a:spcPct val="115000"/>
                        </a:lnSpc>
                        <a:spcBef>
                          <a:spcPts val="0"/>
                        </a:spcBef>
                        <a:buNone/>
                      </a:pPr>
                      <a:r>
                        <a:rPr lang="en-GB" sz="1000"/>
                        <a:t>mouse hovered over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a:hover{ ... }</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a:hover{ text-decoration: underline; }</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vMerge="1"/>
                <a:tc>
                  <a:txBody>
                    <a:bodyPr>
                      <a:noAutofit/>
                    </a:bodyPr>
                    <a:lstStyle/>
                    <a:p>
                      <a:pPr lvl="0" rtl="0">
                        <a:lnSpc>
                          <a:spcPct val="115000"/>
                        </a:lnSpc>
                        <a:spcBef>
                          <a:spcPts val="0"/>
                        </a:spcBef>
                        <a:buNone/>
                      </a:pPr>
                      <a:r>
                        <a:rPr lang="en-GB" sz="1000"/>
                        <a:t>clicking state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a:active{ ... }</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a:active{ text-decoration: underline; }</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vMerge="1"/>
                <a:tc>
                  <a:txBody>
                    <a:bodyPr>
                      <a:noAutofit/>
                    </a:bodyPr>
                    <a:lstStyle/>
                    <a:p>
                      <a:pPr lvl="0" rtl="0">
                        <a:lnSpc>
                          <a:spcPct val="115000"/>
                        </a:lnSpc>
                        <a:spcBef>
                          <a:spcPts val="0"/>
                        </a:spcBef>
                        <a:buNone/>
                      </a:pPr>
                      <a:r>
                        <a:rPr lang="en-GB" sz="1000"/>
                        <a:t>visited link</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a:visited{ ... }</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GB" sz="1000"/>
                        <a:t>a:visited{ color: purple; }</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5" name="Shape 1125"/>
        <p:cNvGrpSpPr/>
        <p:nvPr/>
      </p:nvGrpSpPr>
      <p:grpSpPr>
        <a:xfrm>
          <a:off x="0" y="0"/>
          <a:ext cx="0" cy="0"/>
          <a:chOff x="0" y="0"/>
          <a:chExt cx="0" cy="0"/>
        </a:xfrm>
      </p:grpSpPr>
      <p:sp>
        <p:nvSpPr>
          <p:cNvPr id="1126" name="Shape 1126"/>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07_02_links_style</a:t>
            </a:r>
          </a:p>
        </p:txBody>
      </p:sp>
      <p:cxnSp>
        <p:nvCxnSpPr>
          <p:cNvPr id="1127" name="Shape 112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128" name="Shape 1128"/>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129" name="Shape 1129"/>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130" name="Shape 1130"/>
          <p:cNvSpPr txBox="1"/>
          <p:nvPr/>
        </p:nvSpPr>
        <p:spPr>
          <a:xfrm>
            <a:off x="2320500" y="3821500"/>
            <a:ext cx="52014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exercise/07_02_links_style/page.css</a:t>
            </a:r>
          </a:p>
        </p:txBody>
      </p:sp>
      <p:pic>
        <p:nvPicPr>
          <p:cNvPr id="1131" name="Shape 1131"/>
          <p:cNvPicPr preferRelativeResize="0"/>
          <p:nvPr/>
        </p:nvPicPr>
        <p:blipFill>
          <a:blip r:embed="rId3">
            <a:alphaModFix/>
          </a:blip>
          <a:stretch>
            <a:fillRect/>
          </a:stretch>
        </p:blipFill>
        <p:spPr>
          <a:xfrm>
            <a:off x="3074775" y="1663075"/>
            <a:ext cx="2624574" cy="22257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5" name="Shape 1135"/>
        <p:cNvGrpSpPr/>
        <p:nvPr/>
      </p:nvGrpSpPr>
      <p:grpSpPr>
        <a:xfrm>
          <a:off x="0" y="0"/>
          <a:ext cx="0" cy="0"/>
          <a:chOff x="0" y="0"/>
          <a:chExt cx="0" cy="0"/>
        </a:xfrm>
      </p:grpSpPr>
      <p:sp>
        <p:nvSpPr>
          <p:cNvPr id="1136" name="Shape 1136"/>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HTML / Concepts</a:t>
            </a:r>
          </a:p>
        </p:txBody>
      </p:sp>
      <p:cxnSp>
        <p:nvCxnSpPr>
          <p:cNvPr id="1137" name="Shape 1137"/>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138" name="Shape 1138"/>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graphicFrame>
        <p:nvGraphicFramePr>
          <p:cNvPr id="1139" name="Shape 1139"/>
          <p:cNvGraphicFramePr/>
          <p:nvPr/>
        </p:nvGraphicFramePr>
        <p:xfrm>
          <a:off x="747550" y="675675"/>
          <a:ext cx="3000000" cy="3000000"/>
        </p:xfrm>
        <a:graphic>
          <a:graphicData uri="http://schemas.openxmlformats.org/drawingml/2006/table">
            <a:tbl>
              <a:tblPr>
                <a:noFill/>
                <a:tableStyleId>{1D72CDCD-5CFB-47BE-91C9-7CED54AA0016}</a:tableStyleId>
              </a:tblPr>
              <a:tblGrid>
                <a:gridCol w="952500"/>
                <a:gridCol w="1485900"/>
                <a:gridCol w="2152650"/>
                <a:gridCol w="2733675"/>
              </a:tblGrid>
              <a:tr h="200025">
                <a:tc>
                  <a:txBody>
                    <a:bodyPr>
                      <a:noAutofit/>
                    </a:bodyPr>
                    <a:lstStyle/>
                    <a:p>
                      <a:pPr lvl="0" rtl="0">
                        <a:lnSpc>
                          <a:spcPct val="115000"/>
                        </a:lnSpc>
                        <a:spcBef>
                          <a:spcPts val="0"/>
                        </a:spcBef>
                        <a:buNone/>
                      </a:pPr>
                      <a:r>
                        <a:rPr b="1" lang="en-GB" sz="1000">
                          <a:solidFill>
                            <a:srgbClr val="FFFFFF"/>
                          </a:solidFill>
                        </a:rPr>
                        <a:t>Category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Element / Tag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Code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c>
                  <a:txBody>
                    <a:bodyPr>
                      <a:noAutofit/>
                    </a:bodyPr>
                    <a:lstStyle/>
                    <a:p>
                      <a:pPr lvl="0" rtl="0">
                        <a:lnSpc>
                          <a:spcPct val="115000"/>
                        </a:lnSpc>
                        <a:spcBef>
                          <a:spcPts val="0"/>
                        </a:spcBef>
                        <a:buNone/>
                      </a:pPr>
                      <a:r>
                        <a:rPr b="1" lang="en-GB" sz="1000">
                          <a:solidFill>
                            <a:srgbClr val="FFFFFF"/>
                          </a:solidFill>
                        </a:rPr>
                        <a:t>Description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0000"/>
                    </a:solidFill>
                  </a:tcPr>
                </a:tc>
              </a:tr>
              <a:tr h="200025">
                <a:tc rowSpan="10">
                  <a:txBody>
                    <a:bodyPr>
                      <a:noAutofit/>
                    </a:bodyPr>
                    <a:lstStyle/>
                    <a:p>
                      <a:pPr lvl="0" rtl="0">
                        <a:lnSpc>
                          <a:spcPct val="115000"/>
                        </a:lnSpc>
                        <a:spcBef>
                          <a:spcPts val="0"/>
                        </a:spcBef>
                        <a:buNone/>
                      </a:pPr>
                      <a:r>
                        <a:rPr lang="en-GB" sz="1000"/>
                        <a:t>Form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2">
                  <a:txBody>
                    <a:bodyPr>
                      <a:noAutofit/>
                    </a:bodyPr>
                    <a:lstStyle/>
                    <a:p>
                      <a:pPr lvl="0" rtl="0">
                        <a:lnSpc>
                          <a:spcPct val="115000"/>
                        </a:lnSpc>
                        <a:spcBef>
                          <a:spcPts val="0"/>
                        </a:spcBef>
                        <a:buNone/>
                      </a:pPr>
                      <a:r>
                        <a:rPr lang="en-GB" sz="1000"/>
                        <a:t>Form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2">
                  <a:txBody>
                    <a:bodyPr>
                      <a:noAutofit/>
                    </a:bodyPr>
                    <a:lstStyle/>
                    <a:p>
                      <a:pPr lvl="0" rtl="0">
                        <a:lnSpc>
                          <a:spcPct val="115000"/>
                        </a:lnSpc>
                        <a:spcBef>
                          <a:spcPts val="0"/>
                        </a:spcBef>
                        <a:buNone/>
                      </a:pPr>
                      <a:r>
                        <a:rPr lang="en-GB" sz="1000"/>
                        <a:t>&lt;form action="__" method="post"&gt;</a:t>
                      </a:r>
                    </a:p>
                    <a:p>
                      <a:pPr lvl="0" rtl="0">
                        <a:lnSpc>
                          <a:spcPct val="115000"/>
                        </a:lnSpc>
                        <a:spcBef>
                          <a:spcPts val="0"/>
                        </a:spcBef>
                        <a:buNone/>
                      </a:pPr>
                      <a:r>
                        <a:rPr lang="en-GB" sz="1000"/>
                        <a:t>... &lt;/form&gt;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action="http://www.x.com" (send location)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method="post" (http protocol)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rowSpan="8">
                  <a:txBody>
                    <a:bodyPr>
                      <a:noAutofit/>
                    </a:bodyPr>
                    <a:lstStyle/>
                    <a:p>
                      <a:pPr lvl="0" rtl="0">
                        <a:lnSpc>
                          <a:spcPct val="115000"/>
                        </a:lnSpc>
                        <a:spcBef>
                          <a:spcPts val="0"/>
                        </a:spcBef>
                        <a:buNone/>
                      </a:pPr>
                      <a:r>
                        <a:rPr lang="en-GB" sz="1000"/>
                        <a:t>Input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rowSpan="8">
                  <a:txBody>
                    <a:bodyPr>
                      <a:noAutofit/>
                    </a:bodyPr>
                    <a:lstStyle/>
                    <a:p>
                      <a:pPr lvl="0" rtl="0">
                        <a:lnSpc>
                          <a:spcPct val="115000"/>
                        </a:lnSpc>
                        <a:spcBef>
                          <a:spcPts val="0"/>
                        </a:spcBef>
                        <a:buNone/>
                      </a:pPr>
                      <a:r>
                        <a:rPr lang="en-GB" sz="1000"/>
                        <a:t>&lt;form&gt;</a:t>
                      </a:r>
                    </a:p>
                    <a:p>
                      <a:pPr lvl="0" rtl="0">
                        <a:lnSpc>
                          <a:spcPct val="115000"/>
                        </a:lnSpc>
                        <a:spcBef>
                          <a:spcPts val="0"/>
                        </a:spcBef>
                        <a:buNone/>
                      </a:pPr>
                      <a:r>
                        <a:rPr lang="en-GB" sz="1000"/>
                        <a:t>&lt;input type="email"</a:t>
                      </a:r>
                    </a:p>
                    <a:p>
                      <a:pPr lvl="0" rtl="0">
                        <a:lnSpc>
                          <a:spcPct val="115000"/>
                        </a:lnSpc>
                        <a:spcBef>
                          <a:spcPts val="0"/>
                        </a:spcBef>
                        <a:buNone/>
                      </a:pPr>
                      <a:r>
                        <a:rPr lang="en-GB" sz="1000"/>
                        <a:t>name="EMAIL"</a:t>
                      </a:r>
                    </a:p>
                    <a:p>
                      <a:pPr lvl="0" rtl="0">
                        <a:lnSpc>
                          <a:spcPct val="115000"/>
                        </a:lnSpc>
                        <a:spcBef>
                          <a:spcPts val="0"/>
                        </a:spcBef>
                        <a:buNone/>
                      </a:pPr>
                      <a:r>
                        <a:rPr lang="en-GB" sz="1000"/>
                        <a:t>value="me@site.com"</a:t>
                      </a:r>
                    </a:p>
                    <a:p>
                      <a:pPr lvl="0" rtl="0">
                        <a:lnSpc>
                          <a:spcPct val="115000"/>
                        </a:lnSpc>
                        <a:spcBef>
                          <a:spcPts val="0"/>
                        </a:spcBef>
                        <a:buNone/>
                      </a:pPr>
                      <a:r>
                        <a:rPr lang="en-GB" sz="1000"/>
                        <a:t>maxlength="16"</a:t>
                      </a:r>
                    </a:p>
                    <a:p>
                      <a:pPr lvl="0" rtl="0">
                        <a:lnSpc>
                          <a:spcPct val="115000"/>
                        </a:lnSpc>
                        <a:spcBef>
                          <a:spcPts val="0"/>
                        </a:spcBef>
                        <a:buNone/>
                      </a:pPr>
                      <a:r>
                        <a:rPr lang="en-GB" sz="1000"/>
                        <a:t>placeholder="type here"</a:t>
                      </a:r>
                    </a:p>
                    <a:p>
                      <a:pPr lvl="0" rtl="0">
                        <a:lnSpc>
                          <a:spcPct val="115000"/>
                        </a:lnSpc>
                        <a:spcBef>
                          <a:spcPts val="0"/>
                        </a:spcBef>
                        <a:buNone/>
                      </a:pPr>
                      <a:r>
                        <a:rPr lang="en-GB" sz="1000"/>
                        <a:t>required&gt;</a:t>
                      </a:r>
                    </a:p>
                    <a:p>
                      <a:pPr lvl="0" rtl="0">
                        <a:lnSpc>
                          <a:spcPct val="115000"/>
                        </a:lnSpc>
                        <a:spcBef>
                          <a:spcPts val="0"/>
                        </a:spcBef>
                        <a:buNone/>
                      </a:pPr>
                      <a:r>
                        <a:rPr lang="en-GB" sz="1000"/>
                        <a:t>&lt;/form&gt;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GB" sz="1000"/>
                        <a:t>within &lt;form&gt; ... &lt;/form&gt;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type="email" (type of input)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name="EMAIL" (data identifier key)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value="me@site.com" (data value)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maxlength="16" (character limit)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checked (defalut check for checkbox/radio)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3375">
                <a:tc vMerge="1"/>
                <a:tc vMerge="1"/>
                <a:tc vMerge="1"/>
                <a:tc>
                  <a:txBody>
                    <a:bodyPr>
                      <a:noAutofit/>
                    </a:bodyPr>
                    <a:lstStyle/>
                    <a:p>
                      <a:pPr lvl="0" rtl="0">
                        <a:lnSpc>
                          <a:spcPct val="115000"/>
                        </a:lnSpc>
                        <a:spcBef>
                          <a:spcPts val="0"/>
                        </a:spcBef>
                        <a:buNone/>
                      </a:pPr>
                      <a:r>
                        <a:rPr lang="en-GB" sz="1000"/>
                        <a:t>placeholder="eg. frank" (helper text when empty)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vMerge="1"/>
                <a:tc vMerge="1"/>
                <a:tc vMerge="1"/>
                <a:tc>
                  <a:txBody>
                    <a:bodyPr>
                      <a:noAutofit/>
                    </a:bodyPr>
                    <a:lstStyle/>
                    <a:p>
                      <a:pPr lvl="0" rtl="0">
                        <a:lnSpc>
                          <a:spcPct val="115000"/>
                        </a:lnSpc>
                        <a:spcBef>
                          <a:spcPts val="0"/>
                        </a:spcBef>
                        <a:buNone/>
                      </a:pPr>
                      <a:r>
                        <a:rPr lang="en-GB" sz="1000"/>
                        <a:t>required (required to fill)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pSp>
        <p:nvGrpSpPr>
          <p:cNvPr id="1140" name="Shape 1140"/>
          <p:cNvGrpSpPr/>
          <p:nvPr/>
        </p:nvGrpSpPr>
        <p:grpSpPr>
          <a:xfrm>
            <a:off x="747550" y="3371525"/>
            <a:ext cx="3729977" cy="1578475"/>
            <a:chOff x="323849" y="1773550"/>
            <a:chExt cx="3497400" cy="1578475"/>
          </a:xfrm>
        </p:grpSpPr>
        <p:sp>
          <p:nvSpPr>
            <p:cNvPr id="1141" name="Shape 1141"/>
            <p:cNvSpPr txBox="1"/>
            <p:nvPr/>
          </p:nvSpPr>
          <p:spPr>
            <a:xfrm>
              <a:off x="323849" y="1773550"/>
              <a:ext cx="3497400" cy="1275600"/>
            </a:xfrm>
            <a:prstGeom prst="rect">
              <a:avLst/>
            </a:prstGeom>
            <a:noFill/>
            <a:ln cap="flat" cmpd="sng" w="9525">
              <a:solidFill>
                <a:schemeClr val="accent5"/>
              </a:solidFill>
              <a:prstDash val="solid"/>
              <a:round/>
              <a:headEnd len="med" w="med" type="none"/>
              <a:tailEnd len="med" w="med" type="none"/>
            </a:ln>
          </p:spPr>
          <p:txBody>
            <a:bodyPr anchorCtr="0" anchor="t" bIns="91425" lIns="91425" rIns="91425" tIns="91425">
              <a:noAutofit/>
            </a:bodyPr>
            <a:lstStyle/>
            <a:p>
              <a:pPr lvl="0" rtl="0">
                <a:lnSpc>
                  <a:spcPct val="100000"/>
                </a:lnSpc>
                <a:spcBef>
                  <a:spcPts val="0"/>
                </a:spcBef>
                <a:buNone/>
              </a:pPr>
              <a:r>
                <a:rPr lang="en-GB" sz="1050">
                  <a:solidFill>
                    <a:srgbClr val="333333"/>
                  </a:solidFill>
                  <a:latin typeface="Consolas"/>
                  <a:ea typeface="Consolas"/>
                  <a:cs typeface="Consolas"/>
                  <a:sym typeface="Consolas"/>
                </a:rPr>
                <a:t>&lt;form action="</a:t>
              </a:r>
              <a:r>
                <a:rPr lang="en-GB" sz="800">
                  <a:solidFill>
                    <a:schemeClr val="hlink"/>
                  </a:solidFill>
                  <a:latin typeface="Consolas"/>
                  <a:ea typeface="Consolas"/>
                  <a:cs typeface="Consolas"/>
                  <a:sym typeface="Consolas"/>
                  <a:hlinkClick r:id="rId3"/>
                </a:rPr>
                <a:t>https://coderinyou-1332.appspot.com/submit</a:t>
              </a:r>
              <a:r>
                <a:rPr lang="en-GB" sz="1050">
                  <a:solidFill>
                    <a:schemeClr val="hlink"/>
                  </a:solidFill>
                  <a:latin typeface="Consolas"/>
                  <a:ea typeface="Consolas"/>
                  <a:cs typeface="Consolas"/>
                  <a:sym typeface="Consolas"/>
                  <a:hlinkClick r:id="rId4"/>
                </a:rPr>
                <a:t>"</a:t>
              </a:r>
              <a:r>
                <a:rPr lang="en-GB" sz="1050">
                  <a:solidFill>
                    <a:srgbClr val="333333"/>
                  </a:solidFill>
                  <a:latin typeface="Consolas"/>
                  <a:ea typeface="Consolas"/>
                  <a:cs typeface="Consolas"/>
                  <a:sym typeface="Consolas"/>
                </a:rPr>
                <a:t>  </a:t>
              </a:r>
            </a:p>
            <a:p>
              <a:pPr indent="0" lvl="0" marL="0" rtl="0">
                <a:lnSpc>
                  <a:spcPct val="100000"/>
                </a:lnSpc>
                <a:spcBef>
                  <a:spcPts val="0"/>
                </a:spcBef>
                <a:buNone/>
              </a:pPr>
              <a:r>
                <a:rPr lang="en-GB" sz="1050">
                  <a:solidFill>
                    <a:srgbClr val="333333"/>
                  </a:solidFill>
                  <a:latin typeface="Consolas"/>
                  <a:ea typeface="Consolas"/>
                  <a:cs typeface="Consolas"/>
                  <a:sym typeface="Consolas"/>
                </a:rPr>
                <a:t>      method="post"&gt;</a:t>
              </a:r>
            </a:p>
            <a:p>
              <a:pPr indent="-69850" lvl="0" marL="0" rtl="0">
                <a:lnSpc>
                  <a:spcPct val="100000"/>
                </a:lnSpc>
                <a:spcBef>
                  <a:spcPts val="0"/>
                </a:spcBef>
                <a:buClr>
                  <a:srgbClr val="000000"/>
                </a:buClr>
                <a:buFont typeface="Arial"/>
                <a:buNone/>
              </a:pPr>
              <a:r>
                <a:t/>
              </a:r>
              <a:endParaRPr sz="1050">
                <a:solidFill>
                  <a:srgbClr val="333333"/>
                </a:solidFill>
                <a:latin typeface="Consolas"/>
                <a:ea typeface="Consolas"/>
                <a:cs typeface="Consolas"/>
                <a:sym typeface="Consolas"/>
              </a:endParaRPr>
            </a:p>
            <a:p>
              <a:pPr lvl="0" rtl="0">
                <a:lnSpc>
                  <a:spcPct val="100000"/>
                </a:lnSpc>
                <a:spcBef>
                  <a:spcPts val="0"/>
                </a:spcBef>
                <a:buClr>
                  <a:srgbClr val="000000"/>
                </a:buClr>
                <a:buSzPct val="100000"/>
                <a:buFont typeface="Arial"/>
                <a:buNone/>
              </a:pPr>
              <a:r>
                <a:rPr lang="en-GB" sz="1050">
                  <a:solidFill>
                    <a:srgbClr val="333333"/>
                  </a:solidFill>
                  <a:latin typeface="Consolas"/>
                  <a:ea typeface="Consolas"/>
                  <a:cs typeface="Consolas"/>
                  <a:sym typeface="Consolas"/>
                </a:rPr>
                <a:t>    &lt;input type="text" name="user"&gt;</a:t>
              </a:r>
            </a:p>
            <a:p>
              <a:pPr lvl="0" rtl="0">
                <a:lnSpc>
                  <a:spcPct val="100000"/>
                </a:lnSpc>
                <a:spcBef>
                  <a:spcPts val="0"/>
                </a:spcBef>
                <a:buNone/>
              </a:pPr>
              <a:r>
                <a:rPr lang="en-GB" sz="1050">
                  <a:solidFill>
                    <a:srgbClr val="333333"/>
                  </a:solidFill>
                  <a:latin typeface="Consolas"/>
                  <a:ea typeface="Consolas"/>
                  <a:cs typeface="Consolas"/>
                  <a:sym typeface="Consolas"/>
                </a:rPr>
                <a:t>    &lt;input type="submit"&gt;</a:t>
              </a:r>
            </a:p>
            <a:p>
              <a:pPr lvl="0" rtl="0">
                <a:lnSpc>
                  <a:spcPct val="100000"/>
                </a:lnSpc>
                <a:spcBef>
                  <a:spcPts val="0"/>
                </a:spcBef>
                <a:buClr>
                  <a:srgbClr val="000000"/>
                </a:buClr>
                <a:buFont typeface="Arial"/>
                <a:buNone/>
              </a:pPr>
              <a:r>
                <a:t/>
              </a:r>
              <a:endParaRPr sz="1050">
                <a:solidFill>
                  <a:srgbClr val="333333"/>
                </a:solidFill>
                <a:latin typeface="Consolas"/>
                <a:ea typeface="Consolas"/>
                <a:cs typeface="Consolas"/>
                <a:sym typeface="Consolas"/>
              </a:endParaRPr>
            </a:p>
            <a:p>
              <a:pPr lvl="0" rtl="0">
                <a:lnSpc>
                  <a:spcPct val="100000"/>
                </a:lnSpc>
                <a:spcBef>
                  <a:spcPts val="0"/>
                </a:spcBef>
                <a:buNone/>
              </a:pPr>
              <a:r>
                <a:rPr lang="en-GB" sz="1050">
                  <a:solidFill>
                    <a:srgbClr val="333333"/>
                  </a:solidFill>
                  <a:latin typeface="Consolas"/>
                  <a:ea typeface="Consolas"/>
                  <a:cs typeface="Consolas"/>
                  <a:sym typeface="Consolas"/>
                </a:rPr>
                <a:t>&lt;/form&gt;</a:t>
              </a:r>
            </a:p>
          </p:txBody>
        </p:sp>
        <p:sp>
          <p:nvSpPr>
            <p:cNvPr id="1142" name="Shape 1142"/>
            <p:cNvSpPr txBox="1"/>
            <p:nvPr/>
          </p:nvSpPr>
          <p:spPr>
            <a:xfrm>
              <a:off x="323850" y="3049325"/>
              <a:ext cx="3497400" cy="302700"/>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code</a:t>
              </a:r>
            </a:p>
          </p:txBody>
        </p:sp>
      </p:grpSp>
      <p:grpSp>
        <p:nvGrpSpPr>
          <p:cNvPr id="1143" name="Shape 1143"/>
          <p:cNvGrpSpPr/>
          <p:nvPr/>
        </p:nvGrpSpPr>
        <p:grpSpPr>
          <a:xfrm>
            <a:off x="4541275" y="3371525"/>
            <a:ext cx="3497400" cy="1578475"/>
            <a:chOff x="323850" y="1781600"/>
            <a:chExt cx="3497400" cy="1578475"/>
          </a:xfrm>
        </p:grpSpPr>
        <p:sp>
          <p:nvSpPr>
            <p:cNvPr id="1144" name="Shape 1144"/>
            <p:cNvSpPr txBox="1"/>
            <p:nvPr/>
          </p:nvSpPr>
          <p:spPr>
            <a:xfrm>
              <a:off x="323850" y="1781600"/>
              <a:ext cx="3497400" cy="1275900"/>
            </a:xfrm>
            <a:prstGeom prst="rect">
              <a:avLst/>
            </a:prstGeom>
            <a:noFill/>
            <a:ln cap="flat" cmpd="sng" w="9525">
              <a:solidFill>
                <a:srgbClr val="FF4B17"/>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latin typeface="Anonymous Pro"/>
                <a:ea typeface="Anonymous Pro"/>
                <a:cs typeface="Anonymous Pro"/>
                <a:sym typeface="Anonymous Pro"/>
              </a:endParaRPr>
            </a:p>
          </p:txBody>
        </p:sp>
        <p:sp>
          <p:nvSpPr>
            <p:cNvPr id="1145" name="Shape 1145"/>
            <p:cNvSpPr txBox="1"/>
            <p:nvPr/>
          </p:nvSpPr>
          <p:spPr>
            <a:xfrm>
              <a:off x="323850" y="3057375"/>
              <a:ext cx="3497400" cy="302700"/>
            </a:xfrm>
            <a:prstGeom prst="rect">
              <a:avLst/>
            </a:prstGeom>
            <a:solidFill>
              <a:srgbClr val="FF4B17"/>
            </a:solidFill>
            <a:ln cap="flat" cmpd="sng" w="9525">
              <a:solidFill>
                <a:srgbClr val="FF4B17"/>
              </a:solidFill>
              <a:prstDash val="solid"/>
              <a:round/>
              <a:headEnd len="med" w="med" type="none"/>
              <a:tailEnd len="med" w="med" type="none"/>
            </a:ln>
          </p:spPr>
          <p:txBody>
            <a:bodyPr anchorCtr="0" anchor="b" bIns="91425" lIns="91425" rIns="91425" tIns="91425">
              <a:noAutofit/>
            </a:bodyPr>
            <a:lstStyle/>
            <a:p>
              <a:pPr lvl="0" rtl="0" algn="r">
                <a:spcBef>
                  <a:spcPts val="0"/>
                </a:spcBef>
                <a:buNone/>
              </a:pPr>
              <a:r>
                <a:rPr lang="en-GB" sz="1000">
                  <a:solidFill>
                    <a:srgbClr val="FFFFFF"/>
                  </a:solidFill>
                  <a:latin typeface="Hammersmith One"/>
                  <a:ea typeface="Hammersmith One"/>
                  <a:cs typeface="Hammersmith One"/>
                  <a:sym typeface="Hammersmith One"/>
                </a:rPr>
                <a:t>result</a:t>
              </a:r>
            </a:p>
          </p:txBody>
        </p:sp>
      </p:grpSp>
      <p:pic>
        <p:nvPicPr>
          <p:cNvPr id="1146" name="Shape 1146"/>
          <p:cNvPicPr preferRelativeResize="0"/>
          <p:nvPr/>
        </p:nvPicPr>
        <p:blipFill>
          <a:blip r:embed="rId5">
            <a:alphaModFix/>
          </a:blip>
          <a:stretch>
            <a:fillRect/>
          </a:stretch>
        </p:blipFill>
        <p:spPr>
          <a:xfrm>
            <a:off x="5043075" y="3857297"/>
            <a:ext cx="2390929" cy="3434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0" name="Shape 1150"/>
        <p:cNvGrpSpPr/>
        <p:nvPr/>
      </p:nvGrpSpPr>
      <p:grpSpPr>
        <a:xfrm>
          <a:off x="0" y="0"/>
          <a:ext cx="0" cy="0"/>
          <a:chOff x="0" y="0"/>
          <a:chExt cx="0" cy="0"/>
        </a:xfrm>
      </p:grpSpPr>
      <p:sp>
        <p:nvSpPr>
          <p:cNvPr id="1151" name="Shape 1151"/>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HTML / Concepts</a:t>
            </a:r>
          </a:p>
        </p:txBody>
      </p:sp>
      <p:cxnSp>
        <p:nvCxnSpPr>
          <p:cNvPr id="1152" name="Shape 1152"/>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153" name="Shape 1153"/>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154" name="Shape 1154"/>
          <p:cNvSpPr txBox="1"/>
          <p:nvPr/>
        </p:nvSpPr>
        <p:spPr>
          <a:xfrm>
            <a:off x="1236825" y="2015800"/>
            <a:ext cx="5649000" cy="832500"/>
          </a:xfrm>
          <a:prstGeom prst="rect">
            <a:avLst/>
          </a:prstGeom>
          <a:noFill/>
          <a:ln>
            <a:noFill/>
          </a:ln>
        </p:spPr>
        <p:txBody>
          <a:bodyPr anchorCtr="0" anchor="t" bIns="91425" lIns="91425" rIns="91425" tIns="91425">
            <a:noAutofit/>
          </a:bodyPr>
          <a:lstStyle/>
          <a:p>
            <a:pPr lvl="0">
              <a:spcBef>
                <a:spcPts val="0"/>
              </a:spcBef>
              <a:buNone/>
            </a:pPr>
            <a:r>
              <a:rPr lang="en-GB"/>
              <a:t>list of all the possible input types:</a:t>
            </a:r>
          </a:p>
          <a:p>
            <a:pPr lvl="0">
              <a:spcBef>
                <a:spcPts val="0"/>
              </a:spcBef>
              <a:buNone/>
            </a:pPr>
            <a:r>
              <a:rPr lang="en-GB" u="sng">
                <a:solidFill>
                  <a:schemeClr val="hlink"/>
                </a:solidFill>
                <a:hlinkClick r:id="rId3"/>
              </a:rPr>
              <a:t>http://codepen.io/hyperclass/pen/WwVgbQ</a:t>
            </a:r>
          </a:p>
          <a:p>
            <a:pPr lvl="0">
              <a:spcBef>
                <a:spcPts val="0"/>
              </a:spcBef>
              <a:buNone/>
            </a:pPr>
            <a:r>
              <a:t/>
            </a:r>
            <a:endParaRPr/>
          </a:p>
          <a:p>
            <a:pPr lvl="0">
              <a:spcBef>
                <a:spcPts val="0"/>
              </a:spcBef>
              <a:buNone/>
            </a:pPr>
            <a:r>
              <a:rPr lang="en-GB"/>
              <a:t>Documentation of inputs and ALL attributes:</a:t>
            </a:r>
          </a:p>
          <a:p>
            <a:pPr lvl="0">
              <a:spcBef>
                <a:spcPts val="0"/>
              </a:spcBef>
              <a:buNone/>
            </a:pPr>
            <a:r>
              <a:rPr lang="en-GB" u="sng">
                <a:solidFill>
                  <a:schemeClr val="hlink"/>
                </a:solidFill>
                <a:hlinkClick r:id="rId4"/>
              </a:rPr>
              <a:t>https://developer.mozilla.org/en/docs/Web/HTML/Element/input</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8" name="Shape 1158"/>
        <p:cNvGrpSpPr/>
        <p:nvPr/>
      </p:nvGrpSpPr>
      <p:grpSpPr>
        <a:xfrm>
          <a:off x="0" y="0"/>
          <a:ext cx="0" cy="0"/>
          <a:chOff x="0" y="0"/>
          <a:chExt cx="0" cy="0"/>
        </a:xfrm>
      </p:grpSpPr>
      <p:sp>
        <p:nvSpPr>
          <p:cNvPr id="1159" name="Shape 115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08_01_form</a:t>
            </a:r>
          </a:p>
        </p:txBody>
      </p:sp>
      <p:cxnSp>
        <p:nvCxnSpPr>
          <p:cNvPr id="1160" name="Shape 116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161" name="Shape 116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162" name="Shape 1162"/>
          <p:cNvSpPr txBox="1"/>
          <p:nvPr/>
        </p:nvSpPr>
        <p:spPr>
          <a:xfrm>
            <a:off x="3318650" y="12006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163" name="Shape 1163"/>
          <p:cNvSpPr txBox="1"/>
          <p:nvPr/>
        </p:nvSpPr>
        <p:spPr>
          <a:xfrm>
            <a:off x="2320500" y="3821500"/>
            <a:ext cx="52014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exercise/08_01_form/page.html</a:t>
            </a:r>
          </a:p>
        </p:txBody>
      </p:sp>
      <p:pic>
        <p:nvPicPr>
          <p:cNvPr id="1164" name="Shape 1164"/>
          <p:cNvPicPr preferRelativeResize="0"/>
          <p:nvPr/>
        </p:nvPicPr>
        <p:blipFill>
          <a:blip r:embed="rId3">
            <a:alphaModFix/>
          </a:blip>
          <a:stretch>
            <a:fillRect/>
          </a:stretch>
        </p:blipFill>
        <p:spPr>
          <a:xfrm>
            <a:off x="2227625" y="2044650"/>
            <a:ext cx="3752850" cy="1276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8" name="Shape 1168"/>
        <p:cNvGrpSpPr/>
        <p:nvPr/>
      </p:nvGrpSpPr>
      <p:grpSpPr>
        <a:xfrm>
          <a:off x="0" y="0"/>
          <a:ext cx="0" cy="0"/>
          <a:chOff x="0" y="0"/>
          <a:chExt cx="0" cy="0"/>
        </a:xfrm>
      </p:grpSpPr>
      <p:sp>
        <p:nvSpPr>
          <p:cNvPr id="1169" name="Shape 1169"/>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08_02_form_style</a:t>
            </a:r>
          </a:p>
        </p:txBody>
      </p:sp>
      <p:cxnSp>
        <p:nvCxnSpPr>
          <p:cNvPr id="1170" name="Shape 1170"/>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1171" name="Shape 1171"/>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EXERCISE</a:t>
            </a:r>
          </a:p>
        </p:txBody>
      </p:sp>
      <p:sp>
        <p:nvSpPr>
          <p:cNvPr id="1172" name="Shape 1172"/>
          <p:cNvSpPr txBox="1"/>
          <p:nvPr/>
        </p:nvSpPr>
        <p:spPr>
          <a:xfrm>
            <a:off x="234750" y="2562350"/>
            <a:ext cx="3237900" cy="343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solidFill>
                  <a:schemeClr val="accent5"/>
                </a:solidFill>
                <a:latin typeface="Hammersmith One"/>
                <a:ea typeface="Hammersmith One"/>
                <a:cs typeface="Hammersmith One"/>
                <a:sym typeface="Hammersmith One"/>
              </a:rPr>
              <a:t>Exercise outcome</a:t>
            </a:r>
          </a:p>
        </p:txBody>
      </p:sp>
      <p:sp>
        <p:nvSpPr>
          <p:cNvPr id="1173" name="Shape 1173"/>
          <p:cNvSpPr txBox="1"/>
          <p:nvPr/>
        </p:nvSpPr>
        <p:spPr>
          <a:xfrm>
            <a:off x="3707850" y="3821525"/>
            <a:ext cx="5201400" cy="1084500"/>
          </a:xfrm>
          <a:prstGeom prst="rect">
            <a:avLst/>
          </a:prstGeom>
          <a:noFill/>
          <a:ln>
            <a:noFill/>
          </a:ln>
        </p:spPr>
        <p:txBody>
          <a:bodyPr anchorCtr="0" anchor="ctr" bIns="91425" lIns="91425" rIns="91425" tIns="91425">
            <a:noAutofit/>
          </a:bodyPr>
          <a:lstStyle/>
          <a:p>
            <a:pPr lvl="0" rtl="0">
              <a:lnSpc>
                <a:spcPct val="142857"/>
              </a:lnSpc>
              <a:spcBef>
                <a:spcPts val="800"/>
              </a:spcBef>
              <a:buNone/>
            </a:pPr>
            <a:r>
              <a:rPr lang="en-GB" sz="1800">
                <a:latin typeface="Hammersmith One"/>
                <a:ea typeface="Hammersmith One"/>
                <a:cs typeface="Hammersmith One"/>
                <a:sym typeface="Hammersmith One"/>
              </a:rPr>
              <a:t>Follow the instructions in</a:t>
            </a:r>
            <a:br>
              <a:rPr lang="en-GB" sz="1800">
                <a:latin typeface="Hammersmith One"/>
                <a:ea typeface="Hammersmith One"/>
                <a:cs typeface="Hammersmith One"/>
                <a:sym typeface="Hammersmith One"/>
              </a:rPr>
            </a:br>
            <a:r>
              <a:rPr lang="en-GB" sz="1800">
                <a:latin typeface="Hammersmith One"/>
                <a:ea typeface="Hammersmith One"/>
                <a:cs typeface="Hammersmith One"/>
                <a:sym typeface="Hammersmith One"/>
              </a:rPr>
              <a:t>exercise/08_02_form_style/page.css</a:t>
            </a:r>
          </a:p>
        </p:txBody>
      </p:sp>
      <p:pic>
        <p:nvPicPr>
          <p:cNvPr id="1174" name="Shape 1174"/>
          <p:cNvPicPr preferRelativeResize="0"/>
          <p:nvPr/>
        </p:nvPicPr>
        <p:blipFill>
          <a:blip r:embed="rId3">
            <a:alphaModFix/>
          </a:blip>
          <a:stretch>
            <a:fillRect/>
          </a:stretch>
        </p:blipFill>
        <p:spPr>
          <a:xfrm>
            <a:off x="205975" y="2905860"/>
            <a:ext cx="3367724" cy="2141686"/>
          </a:xfrm>
          <a:prstGeom prst="rect">
            <a:avLst/>
          </a:prstGeom>
          <a:noFill/>
          <a:ln>
            <a:noFill/>
          </a:ln>
        </p:spPr>
      </p:pic>
      <p:pic>
        <p:nvPicPr>
          <p:cNvPr id="1175" name="Shape 1175"/>
          <p:cNvPicPr preferRelativeResize="0"/>
          <p:nvPr/>
        </p:nvPicPr>
        <p:blipFill>
          <a:blip r:embed="rId4">
            <a:alphaModFix/>
          </a:blip>
          <a:stretch>
            <a:fillRect/>
          </a:stretch>
        </p:blipFill>
        <p:spPr>
          <a:xfrm>
            <a:off x="1444775" y="797000"/>
            <a:ext cx="7016735" cy="1305112"/>
          </a:xfrm>
          <a:prstGeom prst="rect">
            <a:avLst/>
          </a:prstGeom>
          <a:noFill/>
          <a:ln cap="flat" cmpd="sng" w="9525">
            <a:solidFill>
              <a:srgbClr val="000000"/>
            </a:solidFill>
            <a:prstDash val="solid"/>
            <a:round/>
            <a:headEnd len="med" w="med" type="none"/>
            <a:tailEnd len="med" w="med" type="none"/>
          </a:ln>
        </p:spPr>
      </p:pic>
      <p:pic>
        <p:nvPicPr>
          <p:cNvPr id="1176" name="Shape 1176"/>
          <p:cNvPicPr preferRelativeResize="0"/>
          <p:nvPr/>
        </p:nvPicPr>
        <p:blipFill>
          <a:blip r:embed="rId5">
            <a:alphaModFix/>
          </a:blip>
          <a:stretch>
            <a:fillRect/>
          </a:stretch>
        </p:blipFill>
        <p:spPr>
          <a:xfrm>
            <a:off x="3657600" y="2290525"/>
            <a:ext cx="4803899" cy="1260775"/>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HTML / Brief</a:t>
            </a:r>
          </a:p>
        </p:txBody>
      </p:sp>
      <p:cxnSp>
        <p:nvCxnSpPr>
          <p:cNvPr id="228" name="Shape 228"/>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pic>
        <p:nvPicPr>
          <p:cNvPr descr="html3.png" id="229" name="Shape 229"/>
          <p:cNvPicPr preferRelativeResize="0"/>
          <p:nvPr/>
        </p:nvPicPr>
        <p:blipFill rotWithShape="1">
          <a:blip r:embed="rId3">
            <a:alphaModFix/>
          </a:blip>
          <a:srcRect b="4989" l="0" r="0" t="10005"/>
          <a:stretch/>
        </p:blipFill>
        <p:spPr>
          <a:xfrm>
            <a:off x="2015349" y="759675"/>
            <a:ext cx="5026851" cy="3074650"/>
          </a:xfrm>
          <a:prstGeom prst="rect">
            <a:avLst/>
          </a:prstGeom>
          <a:noFill/>
          <a:ln>
            <a:noFill/>
          </a:ln>
        </p:spPr>
      </p:pic>
      <p:sp>
        <p:nvSpPr>
          <p:cNvPr id="230" name="Shape 230"/>
          <p:cNvSpPr txBox="1"/>
          <p:nvPr/>
        </p:nvSpPr>
        <p:spPr>
          <a:xfrm>
            <a:off x="1029750" y="3949900"/>
            <a:ext cx="7084500" cy="1119900"/>
          </a:xfrm>
          <a:prstGeom prst="rect">
            <a:avLst/>
          </a:prstGeom>
          <a:noFill/>
          <a:ln>
            <a:noFill/>
          </a:ln>
        </p:spPr>
        <p:txBody>
          <a:bodyPr anchorCtr="0" anchor="t" bIns="91425" lIns="91425" rIns="91425" tIns="91425">
            <a:noAutofit/>
          </a:bodyPr>
          <a:lstStyle/>
          <a:p>
            <a:pPr lvl="0" rtl="0" algn="ctr">
              <a:lnSpc>
                <a:spcPct val="142857"/>
              </a:lnSpc>
              <a:spcBef>
                <a:spcPts val="800"/>
              </a:spcBef>
              <a:buNone/>
            </a:pPr>
            <a:r>
              <a:rPr lang="en-GB">
                <a:solidFill>
                  <a:srgbClr val="333333"/>
                </a:solidFill>
                <a:highlight>
                  <a:srgbClr val="FFFFFF"/>
                </a:highlight>
                <a:latin typeface="Open Sans"/>
                <a:ea typeface="Open Sans"/>
                <a:cs typeface="Open Sans"/>
                <a:sym typeface="Open Sans"/>
              </a:rPr>
              <a:t>To look at a webpage's code</a:t>
            </a:r>
          </a:p>
          <a:p>
            <a:pPr lvl="0" rtl="0" algn="ctr">
              <a:lnSpc>
                <a:spcPct val="142857"/>
              </a:lnSpc>
              <a:spcBef>
                <a:spcPts val="800"/>
              </a:spcBef>
              <a:buNone/>
            </a:pPr>
            <a:r>
              <a:rPr lang="en-GB">
                <a:solidFill>
                  <a:srgbClr val="333333"/>
                </a:solidFill>
                <a:highlight>
                  <a:srgbClr val="FFFFFF"/>
                </a:highlight>
                <a:latin typeface="Hammersmith One"/>
                <a:ea typeface="Hammersmith One"/>
                <a:cs typeface="Hammersmith One"/>
                <a:sym typeface="Hammersmith One"/>
              </a:rPr>
              <a:t>Browser &gt; Right click &gt; Inspect</a:t>
            </a:r>
          </a:p>
        </p:txBody>
      </p:sp>
      <p:cxnSp>
        <p:nvCxnSpPr>
          <p:cNvPr id="231" name="Shape 231"/>
          <p:cNvCxnSpPr/>
          <p:nvPr/>
        </p:nvCxnSpPr>
        <p:spPr>
          <a:xfrm>
            <a:off x="1664225" y="3949800"/>
            <a:ext cx="5729100" cy="0"/>
          </a:xfrm>
          <a:prstGeom prst="straightConnector1">
            <a:avLst/>
          </a:prstGeom>
          <a:noFill/>
          <a:ln cap="flat" cmpd="sng" w="9525">
            <a:solidFill>
              <a:schemeClr val="dk2"/>
            </a:solidFill>
            <a:prstDash val="solid"/>
            <a:round/>
            <a:headEnd len="lg" w="lg" type="none"/>
            <a:tailEnd len="lg" w="lg" type="none"/>
          </a:ln>
        </p:spPr>
      </p:cxnSp>
      <p:sp>
        <p:nvSpPr>
          <p:cNvPr id="232" name="Shape 232"/>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EXPERIENCE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ctrTitle"/>
          </p:nvPr>
        </p:nvSpPr>
        <p:spPr>
          <a:xfrm>
            <a:off x="2900250" y="341900"/>
            <a:ext cx="3343500" cy="302700"/>
          </a:xfrm>
          <a:prstGeom prst="rect">
            <a:avLst/>
          </a:prstGeom>
        </p:spPr>
        <p:txBody>
          <a:bodyPr anchorCtr="0" anchor="b" bIns="91425" lIns="91425" rIns="91425" tIns="91425">
            <a:noAutofit/>
          </a:bodyPr>
          <a:lstStyle/>
          <a:p>
            <a:pPr lvl="0" rtl="0">
              <a:spcBef>
                <a:spcPts val="0"/>
              </a:spcBef>
              <a:buNone/>
            </a:pPr>
            <a:r>
              <a:rPr lang="en-GB" sz="1000">
                <a:latin typeface="Anonymous Pro"/>
                <a:ea typeface="Anonymous Pro"/>
                <a:cs typeface="Anonymous Pro"/>
                <a:sym typeface="Anonymous Pro"/>
              </a:rPr>
              <a:t>{CODER}</a:t>
            </a:r>
            <a:r>
              <a:rPr lang="en-GB" sz="1000">
                <a:latin typeface="Pacifico"/>
                <a:ea typeface="Pacifico"/>
                <a:cs typeface="Pacifico"/>
                <a:sym typeface="Pacifico"/>
              </a:rPr>
              <a:t>in you </a:t>
            </a:r>
            <a:r>
              <a:rPr lang="en-GB" sz="1000">
                <a:latin typeface="Open Sans"/>
                <a:ea typeface="Open Sans"/>
                <a:cs typeface="Open Sans"/>
                <a:sym typeface="Open Sans"/>
              </a:rPr>
              <a:t>/ </a:t>
            </a:r>
            <a:r>
              <a:rPr lang="en-GB" sz="1000"/>
              <a:t>exercise / 01_basic_setup</a:t>
            </a:r>
          </a:p>
        </p:txBody>
      </p:sp>
      <p:cxnSp>
        <p:nvCxnSpPr>
          <p:cNvPr id="238" name="Shape 238"/>
          <p:cNvCxnSpPr/>
          <p:nvPr/>
        </p:nvCxnSpPr>
        <p:spPr>
          <a:xfrm>
            <a:off x="234750" y="341900"/>
            <a:ext cx="8674500" cy="0"/>
          </a:xfrm>
          <a:prstGeom prst="straightConnector1">
            <a:avLst/>
          </a:prstGeom>
          <a:noFill/>
          <a:ln cap="flat" cmpd="sng" w="9525">
            <a:solidFill>
              <a:schemeClr val="dk2"/>
            </a:solidFill>
            <a:prstDash val="solid"/>
            <a:round/>
            <a:headEnd len="lg" w="lg" type="none"/>
            <a:tailEnd len="lg" w="lg" type="none"/>
          </a:ln>
        </p:spPr>
      </p:cxnSp>
      <p:sp>
        <p:nvSpPr>
          <p:cNvPr id="239" name="Shape 239"/>
          <p:cNvSpPr txBox="1"/>
          <p:nvPr/>
        </p:nvSpPr>
        <p:spPr>
          <a:xfrm>
            <a:off x="2900250" y="-1600"/>
            <a:ext cx="3343500" cy="343500"/>
          </a:xfrm>
          <a:prstGeom prst="rect">
            <a:avLst/>
          </a:prstGeom>
          <a:noFill/>
          <a:ln>
            <a:noFill/>
          </a:ln>
        </p:spPr>
        <p:txBody>
          <a:bodyPr anchorCtr="0" anchor="t" bIns="91425" lIns="91425" rIns="91425" tIns="91425">
            <a:noAutofit/>
          </a:bodyPr>
          <a:lstStyle/>
          <a:p>
            <a:pPr lvl="0" rtl="0" algn="ctr">
              <a:spcBef>
                <a:spcPts val="0"/>
              </a:spcBef>
              <a:buNone/>
            </a:pPr>
            <a:r>
              <a:rPr lang="en-GB">
                <a:latin typeface="Hammersmith One"/>
                <a:ea typeface="Hammersmith One"/>
                <a:cs typeface="Hammersmith One"/>
                <a:sym typeface="Hammersmith One"/>
              </a:rPr>
              <a:t>EXPERIENCE</a:t>
            </a:r>
          </a:p>
        </p:txBody>
      </p:sp>
      <p:pic>
        <p:nvPicPr>
          <p:cNvPr id="240" name="Shape 240"/>
          <p:cNvPicPr preferRelativeResize="0"/>
          <p:nvPr/>
        </p:nvPicPr>
        <p:blipFill>
          <a:blip r:embed="rId3">
            <a:alphaModFix/>
          </a:blip>
          <a:stretch>
            <a:fillRect/>
          </a:stretch>
        </p:blipFill>
        <p:spPr>
          <a:xfrm>
            <a:off x="5041425" y="1264025"/>
            <a:ext cx="2691474" cy="1610799"/>
          </a:xfrm>
          <a:prstGeom prst="rect">
            <a:avLst/>
          </a:prstGeom>
          <a:noFill/>
          <a:ln>
            <a:noFill/>
          </a:ln>
        </p:spPr>
      </p:pic>
      <p:sp>
        <p:nvSpPr>
          <p:cNvPr id="241" name="Shape 241"/>
          <p:cNvSpPr txBox="1"/>
          <p:nvPr/>
        </p:nvSpPr>
        <p:spPr>
          <a:xfrm>
            <a:off x="234750" y="1045400"/>
            <a:ext cx="5231700" cy="3567300"/>
          </a:xfrm>
          <a:prstGeom prst="rect">
            <a:avLst/>
          </a:prstGeom>
          <a:noFill/>
          <a:ln>
            <a:noFill/>
          </a:ln>
        </p:spPr>
        <p:txBody>
          <a:bodyPr anchorCtr="0" anchor="t" bIns="91425" lIns="91425" rIns="91425" tIns="91425">
            <a:noAutofit/>
          </a:bodyPr>
          <a:lstStyle/>
          <a:p>
            <a:pPr lvl="0" rtl="0">
              <a:lnSpc>
                <a:spcPct val="142857"/>
              </a:lnSpc>
              <a:spcBef>
                <a:spcPts val="800"/>
              </a:spcBef>
              <a:buNone/>
            </a:pPr>
            <a:r>
              <a:rPr lang="en-GB" sz="1800">
                <a:solidFill>
                  <a:srgbClr val="0097A7"/>
                </a:solidFill>
                <a:highlight>
                  <a:srgbClr val="FFFFFF"/>
                </a:highlight>
                <a:latin typeface="Hammersmith One"/>
                <a:ea typeface="Hammersmith One"/>
                <a:cs typeface="Hammersmith One"/>
                <a:sym typeface="Hammersmith One"/>
              </a:rPr>
              <a:t>Setting up HTML page in sublime</a:t>
            </a:r>
          </a:p>
          <a:p>
            <a:pPr indent="-292100" lvl="0" marL="457200" marR="0" rtl="0" algn="l">
              <a:lnSpc>
                <a:spcPct val="142857"/>
              </a:lnSpc>
              <a:spcBef>
                <a:spcPts val="800"/>
              </a:spcBef>
              <a:spcAft>
                <a:spcPts val="0"/>
              </a:spcAft>
              <a:buClr>
                <a:srgbClr val="333333"/>
              </a:buClr>
              <a:buSzPct val="100000"/>
              <a:buFont typeface="Open Sans"/>
              <a:buAutoNum type="arabicPeriod"/>
            </a:pPr>
            <a:r>
              <a:rPr lang="en-GB" sz="1000">
                <a:solidFill>
                  <a:srgbClr val="333333"/>
                </a:solidFill>
                <a:highlight>
                  <a:srgbClr val="FFFFFF"/>
                </a:highlight>
                <a:latin typeface="Open Sans"/>
                <a:ea typeface="Open Sans"/>
                <a:cs typeface="Open Sans"/>
                <a:sym typeface="Open Sans"/>
              </a:rPr>
              <a:t>Open:</a:t>
            </a:r>
            <a:r>
              <a:rPr lang="en-GB" sz="1000">
                <a:solidFill>
                  <a:srgbClr val="333333"/>
                </a:solidFill>
                <a:latin typeface="Roboto"/>
                <a:ea typeface="Roboto"/>
                <a:cs typeface="Roboto"/>
                <a:sym typeface="Roboto"/>
              </a:rPr>
              <a:t> exercise/</a:t>
            </a:r>
            <a:r>
              <a:rPr lang="en-GB" sz="1000">
                <a:solidFill>
                  <a:schemeClr val="dk1"/>
                </a:solidFill>
                <a:latin typeface="Open Sans"/>
                <a:ea typeface="Open Sans"/>
                <a:cs typeface="Open Sans"/>
                <a:sym typeface="Open Sans"/>
              </a:rPr>
              <a:t>01_basic_setup/page.html</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444444"/>
                </a:solidFill>
                <a:latin typeface="Roboto"/>
                <a:ea typeface="Roboto"/>
                <a:cs typeface="Roboto"/>
                <a:sym typeface="Roboto"/>
              </a:rPr>
              <a:t>type: html then press 'tab' key</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444444"/>
                </a:solidFill>
                <a:latin typeface="Roboto"/>
                <a:ea typeface="Roboto"/>
                <a:cs typeface="Roboto"/>
                <a:sym typeface="Roboto"/>
              </a:rPr>
              <a:t>Fill in the &lt;title&gt;</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444444"/>
                </a:solidFill>
                <a:latin typeface="Roboto"/>
                <a:ea typeface="Roboto"/>
                <a:cs typeface="Roboto"/>
                <a:sym typeface="Roboto"/>
              </a:rPr>
              <a:t> Write: 'Hello World!' within &lt;body&gt;...&lt;/body&gt;</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444444"/>
                </a:solidFill>
                <a:latin typeface="Roboto"/>
                <a:ea typeface="Roboto"/>
                <a:cs typeface="Roboto"/>
                <a:sym typeface="Roboto"/>
              </a:rPr>
              <a:t>open the file from your finder/explorer with chrome</a:t>
            </a:r>
          </a:p>
          <a:p>
            <a:pPr indent="-292100" lvl="1" marL="914400" marR="0" rtl="0" algn="l">
              <a:lnSpc>
                <a:spcPct val="142857"/>
              </a:lnSpc>
              <a:spcBef>
                <a:spcPts val="800"/>
              </a:spcBef>
              <a:spcAft>
                <a:spcPts val="0"/>
              </a:spcAft>
              <a:buClr>
                <a:srgbClr val="444444"/>
              </a:buClr>
              <a:buSzPct val="100000"/>
              <a:buFont typeface="Roboto"/>
              <a:buChar char="○"/>
            </a:pPr>
            <a:r>
              <a:rPr lang="en-GB" sz="1000">
                <a:solidFill>
                  <a:srgbClr val="444444"/>
                </a:solidFill>
                <a:latin typeface="Roboto"/>
                <a:ea typeface="Roboto"/>
                <a:cs typeface="Roboto"/>
                <a:sym typeface="Roboto"/>
              </a:rPr>
              <a:t>success looks like this</a:t>
            </a:r>
          </a:p>
          <a:p>
            <a:pPr indent="-292100" lvl="0" marL="457200" marR="0" rtl="0" algn="l">
              <a:lnSpc>
                <a:spcPct val="142857"/>
              </a:lnSpc>
              <a:spcBef>
                <a:spcPts val="800"/>
              </a:spcBef>
              <a:spcAft>
                <a:spcPts val="0"/>
              </a:spcAft>
              <a:buClr>
                <a:srgbClr val="444444"/>
              </a:buClr>
              <a:buSzPct val="100000"/>
              <a:buFont typeface="Roboto"/>
              <a:buAutoNum type="arabicPeriod"/>
            </a:pPr>
            <a:r>
              <a:rPr lang="en-GB" sz="1000">
                <a:solidFill>
                  <a:srgbClr val="444444"/>
                </a:solidFill>
                <a:latin typeface="Roboto"/>
                <a:ea typeface="Roboto"/>
                <a:cs typeface="Roboto"/>
                <a:sym typeface="Roboto"/>
              </a:rPr>
              <a:t>Try loading from server:</a:t>
            </a:r>
          </a:p>
          <a:p>
            <a:pPr indent="0" lvl="0" marL="0" marR="0" rtl="0" algn="l">
              <a:lnSpc>
                <a:spcPct val="142857"/>
              </a:lnSpc>
              <a:spcBef>
                <a:spcPts val="800"/>
              </a:spcBef>
              <a:spcAft>
                <a:spcPts val="0"/>
              </a:spcAft>
              <a:buNone/>
            </a:pPr>
            <a:r>
              <a:rPr lang="en-GB" sz="1000">
                <a:solidFill>
                  <a:srgbClr val="444444"/>
                </a:solidFill>
                <a:latin typeface="Roboto"/>
                <a:ea typeface="Roboto"/>
                <a:cs typeface="Roboto"/>
                <a:sym typeface="Roboto"/>
              </a:rPr>
              <a:t>http://play.stackup.sg/&lt;user_name&gt;/exercise/01_basic_setup/page.html</a:t>
            </a:r>
          </a:p>
        </p:txBody>
      </p:sp>
      <p:pic>
        <p:nvPicPr>
          <p:cNvPr id="242" name="Shape 242"/>
          <p:cNvPicPr preferRelativeResize="0"/>
          <p:nvPr/>
        </p:nvPicPr>
        <p:blipFill>
          <a:blip r:embed="rId4">
            <a:alphaModFix/>
          </a:blip>
          <a:stretch>
            <a:fillRect/>
          </a:stretch>
        </p:blipFill>
        <p:spPr>
          <a:xfrm>
            <a:off x="5756450" y="2990175"/>
            <a:ext cx="1976450" cy="1682800"/>
          </a:xfrm>
          <a:prstGeom prst="rect">
            <a:avLst/>
          </a:prstGeom>
          <a:noFill/>
          <a:ln>
            <a:noFill/>
          </a:ln>
        </p:spPr>
      </p:pic>
      <p:cxnSp>
        <p:nvCxnSpPr>
          <p:cNvPr id="243" name="Shape 243"/>
          <p:cNvCxnSpPr>
            <a:stCxn id="242" idx="1"/>
          </p:cNvCxnSpPr>
          <p:nvPr/>
        </p:nvCxnSpPr>
        <p:spPr>
          <a:xfrm rot="10800000">
            <a:off x="2559650" y="2921675"/>
            <a:ext cx="3196800" cy="909900"/>
          </a:xfrm>
          <a:prstGeom prst="bentConnector3">
            <a:avLst>
              <a:gd fmla="val 29124" name="adj1"/>
            </a:avLst>
          </a:prstGeom>
          <a:noFill/>
          <a:ln cap="flat" cmpd="sng" w="9525">
            <a:solidFill>
              <a:schemeClr val="dk2"/>
            </a:solidFill>
            <a:prstDash val="solid"/>
            <a:round/>
            <a:headEnd len="lg" w="lg" type="none"/>
            <a:tailEnd len="lg" w="lg" type="none"/>
          </a:ln>
        </p:spPr>
      </p:cxnSp>
      <p:cxnSp>
        <p:nvCxnSpPr>
          <p:cNvPr id="244" name="Shape 244"/>
          <p:cNvCxnSpPr>
            <a:stCxn id="240" idx="1"/>
          </p:cNvCxnSpPr>
          <p:nvPr/>
        </p:nvCxnSpPr>
        <p:spPr>
          <a:xfrm flipH="1">
            <a:off x="3313125" y="2069424"/>
            <a:ext cx="1728300" cy="416700"/>
          </a:xfrm>
          <a:prstGeom prst="bentConnector3">
            <a:avLst>
              <a:gd fmla="val 50000" name="adj1"/>
            </a:avLst>
          </a:prstGeom>
          <a:noFill/>
          <a:ln cap="flat" cmpd="sng" w="9525">
            <a:solidFill>
              <a:schemeClr val="dk2"/>
            </a:solidFill>
            <a:prstDash val="solid"/>
            <a:round/>
            <a:headEnd len="lg" w="lg" type="none"/>
            <a:tailEnd len="lg" w="lg" type="none"/>
          </a:ln>
        </p:spPr>
      </p:cxn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